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</p:sldIdLst>
  <p:sldSz cx="9144000" cy="6858000"/>
  <p:notesSz cx="6858000" cy="9144000"/>
  <p:defaultTextStyle>
    <a:lvl1pPr defTabSz="457200">
      <a:defRPr sz="2400">
        <a:latin typeface="+mj-lt"/>
        <a:ea typeface="+mj-ea"/>
        <a:cs typeface="+mj-cs"/>
        <a:sym typeface="Helvetica"/>
      </a:defRPr>
    </a:lvl1pPr>
    <a:lvl2pPr defTabSz="457200">
      <a:defRPr sz="2400">
        <a:latin typeface="+mj-lt"/>
        <a:ea typeface="+mj-ea"/>
        <a:cs typeface="+mj-cs"/>
        <a:sym typeface="Helvetica"/>
      </a:defRPr>
    </a:lvl2pPr>
    <a:lvl3pPr defTabSz="457200">
      <a:defRPr sz="2400">
        <a:latin typeface="+mj-lt"/>
        <a:ea typeface="+mj-ea"/>
        <a:cs typeface="+mj-cs"/>
        <a:sym typeface="Helvetica"/>
      </a:defRPr>
    </a:lvl3pPr>
    <a:lvl4pPr defTabSz="457200">
      <a:defRPr sz="2400">
        <a:latin typeface="+mj-lt"/>
        <a:ea typeface="+mj-ea"/>
        <a:cs typeface="+mj-cs"/>
        <a:sym typeface="Helvetica"/>
      </a:defRPr>
    </a:lvl4pPr>
    <a:lvl5pPr defTabSz="457200">
      <a:defRPr sz="2400">
        <a:latin typeface="+mj-lt"/>
        <a:ea typeface="+mj-ea"/>
        <a:cs typeface="+mj-cs"/>
        <a:sym typeface="Helvetica"/>
      </a:defRPr>
    </a:lvl5pPr>
    <a:lvl6pPr defTabSz="457200">
      <a:defRPr sz="2400">
        <a:latin typeface="+mj-lt"/>
        <a:ea typeface="+mj-ea"/>
        <a:cs typeface="+mj-cs"/>
        <a:sym typeface="Helvetica"/>
      </a:defRPr>
    </a:lvl6pPr>
    <a:lvl7pPr defTabSz="457200">
      <a:defRPr sz="2400">
        <a:latin typeface="+mj-lt"/>
        <a:ea typeface="+mj-ea"/>
        <a:cs typeface="+mj-cs"/>
        <a:sym typeface="Helvetica"/>
      </a:defRPr>
    </a:lvl7pPr>
    <a:lvl8pPr defTabSz="457200">
      <a:defRPr sz="2400">
        <a:latin typeface="+mj-lt"/>
        <a:ea typeface="+mj-ea"/>
        <a:cs typeface="+mj-cs"/>
        <a:sym typeface="Helvetica"/>
      </a:defRPr>
    </a:lvl8pPr>
    <a:lvl9pPr defTabSz="457200">
      <a:defRPr sz="2400"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ECDD"/>
          </a:solidFill>
        </a:fill>
      </a:tcStyle>
    </a:wholeTbl>
    <a:band2H>
      <a:tcTxStyle b="def" i="def"/>
      <a:tcStyle>
        <a:tcBdr/>
        <a:fill>
          <a:solidFill>
            <a:srgbClr val="E6F6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CC99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DBDB"/>
          </a:solidFill>
        </a:fill>
      </a:tcStyle>
    </a:wholeTbl>
    <a:band2H>
      <a:tcTxStyle b="def" i="def"/>
      <a:tcStyle>
        <a:tcBdr/>
        <a:fill>
          <a:solidFill>
            <a:srgbClr val="EEEEEE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8F8F8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CCCE6"/>
          </a:solidFill>
        </a:fill>
      </a:tcStyle>
    </a:wholeTbl>
    <a:band2H>
      <a:tcTxStyle b="def" i="def"/>
      <a:tcStyle>
        <a:tcBdr/>
        <a:fill>
          <a:solidFill>
            <a:srgbClr val="E7E7F3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2E2EB9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CC99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4" name="Shape 44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1" name="Shape 1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42" name="Shape 42"/>
          <p:cNvSpPr/>
          <p:nvPr>
            <p:ph type="sldNum" sz="quarter" idx="2"/>
          </p:nvPr>
        </p:nvSpPr>
        <p:spPr>
          <a:xfrm>
            <a:off x="6553200" y="6399305"/>
            <a:ext cx="2132014" cy="2776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sldNum" sz="quarter" idx="2"/>
          </p:nvPr>
        </p:nvSpPr>
        <p:spPr>
          <a:xfrm>
            <a:off x="6553200" y="6399305"/>
            <a:ext cx="2132014" cy="2776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18" name="Shape 18"/>
          <p:cNvSpPr/>
          <p:nvPr>
            <p:ph type="sldNum" sz="quarter" idx="2"/>
          </p:nvPr>
        </p:nvSpPr>
        <p:spPr>
          <a:xfrm>
            <a:off x="6553200" y="6399305"/>
            <a:ext cx="2132014" cy="2776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xfrm>
            <a:off x="6553200" y="6399305"/>
            <a:ext cx="2132014" cy="2776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25" name="Shape 25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26" name="Shape 26"/>
          <p:cNvSpPr/>
          <p:nvPr>
            <p:ph type="sldNum" sz="quarter" idx="2"/>
          </p:nvPr>
        </p:nvSpPr>
        <p:spPr>
          <a:xfrm>
            <a:off x="6553200" y="6399305"/>
            <a:ext cx="2132014" cy="2776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29" name="Shape 2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0" name="Shape 30"/>
          <p:cNvSpPr/>
          <p:nvPr>
            <p:ph type="sldNum" sz="quarter" idx="2"/>
          </p:nvPr>
        </p:nvSpPr>
        <p:spPr>
          <a:xfrm>
            <a:off x="6553200" y="6399305"/>
            <a:ext cx="2132014" cy="2776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33" name="Shape 33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4" name="Shape 34"/>
          <p:cNvSpPr/>
          <p:nvPr>
            <p:ph type="sldNum" sz="quarter" idx="2"/>
          </p:nvPr>
        </p:nvSpPr>
        <p:spPr>
          <a:xfrm>
            <a:off x="6553200" y="6399305"/>
            <a:ext cx="2132014" cy="2776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38" name="Shape 38"/>
          <p:cNvSpPr/>
          <p:nvPr>
            <p:ph type="sldNum" sz="quarter" idx="2"/>
          </p:nvPr>
        </p:nvSpPr>
        <p:spPr>
          <a:xfrm>
            <a:off x="6553200" y="6399305"/>
            <a:ext cx="2132014" cy="277625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81000" y="6510336"/>
            <a:ext cx="2565373" cy="2892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>
            <a:spAutoFit/>
          </a:bodyPr>
          <a:lstStyle>
            <a:lvl1pPr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400"/>
              <a:t>15-415/615 Database Applications</a:t>
            </a:r>
          </a:p>
        </p:txBody>
      </p:sp>
      <p:pic>
        <p:nvPicPr>
          <p:cNvPr id="3" name="image1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9687" y="44450"/>
            <a:ext cx="474663" cy="495300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Shape 4"/>
          <p:cNvSpPr/>
          <p:nvPr/>
        </p:nvSpPr>
        <p:spPr>
          <a:xfrm>
            <a:off x="652989" y="-701"/>
            <a:ext cx="787931" cy="277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6798" tIns="46798" rIns="46798" bIns="46798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1200">
                <a:solidFill>
                  <a:srgbClr val="99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1200">
                <a:solidFill>
                  <a:srgbClr val="990000"/>
                </a:solidFill>
              </a:rPr>
              <a:t>CMU SCS</a:t>
            </a: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457200" y="90486"/>
            <a:ext cx="8228014" cy="15097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/>
          <a:lstStyle/>
          <a:p>
            <a:pPr lvl="0">
              <a:defRPr b="0" sz="1800"/>
            </a:pPr>
            <a:r>
              <a:rPr b="1" sz="4400"/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457200" y="1600200"/>
            <a:ext cx="8228014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/>
          <a:lstStyle/>
          <a:p>
            <a:pPr lvl="0">
              <a:defRPr sz="1800"/>
            </a:pPr>
            <a:r>
              <a:rPr sz="3200"/>
              <a:t>Body Level One</a:t>
            </a:r>
            <a:endParaRPr sz="3200"/>
          </a:p>
          <a:p>
            <a:pPr lvl="1">
              <a:defRPr sz="1800"/>
            </a:pPr>
            <a:r>
              <a:rPr sz="3200"/>
              <a:t>Body Level Two</a:t>
            </a:r>
            <a:endParaRPr sz="3200"/>
          </a:p>
          <a:p>
            <a:pPr lvl="2">
              <a:defRPr sz="1800"/>
            </a:pPr>
            <a:r>
              <a:rPr sz="3200"/>
              <a:t>Body Level Three</a:t>
            </a:r>
            <a:endParaRPr sz="3200"/>
          </a:p>
          <a:p>
            <a:pPr lvl="3">
              <a:defRPr sz="1800"/>
            </a:pPr>
            <a:r>
              <a:rPr sz="3200"/>
              <a:t>Body Level Four</a:t>
            </a:r>
            <a:endParaRPr sz="3200"/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  <p:sp>
        <p:nvSpPr>
          <p:cNvPr id="7" name="Shape 7"/>
          <p:cNvSpPr/>
          <p:nvPr>
            <p:ph type="sldNum" sz="quarter" idx="2"/>
          </p:nvPr>
        </p:nvSpPr>
        <p:spPr>
          <a:xfrm>
            <a:off x="6553200" y="6494493"/>
            <a:ext cx="2132014" cy="360299"/>
          </a:xfrm>
          <a:prstGeom prst="rect">
            <a:avLst/>
          </a:prstGeom>
          <a:ln w="12700">
            <a:miter lim="400000"/>
          </a:ln>
        </p:spPr>
        <p:txBody>
          <a:bodyPr lIns="46798" tIns="46798" rIns="46798" bIns="46798" anchor="ctr">
            <a:spAutoFit/>
          </a:bodyPr>
          <a:lstStyle>
            <a:lvl1pPr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</p:sldLayoutIdLst>
  <p:transition spd="med" advClick="1"/>
  <p:txStyles>
    <p:titleStyle>
      <a:lvl1pPr algn="ctr" defTabSz="457200">
        <a:defRPr b="1" sz="4400">
          <a:latin typeface="Cambria"/>
          <a:ea typeface="Cambria"/>
          <a:cs typeface="Cambria"/>
          <a:sym typeface="Cambria"/>
        </a:defRPr>
      </a:lvl1pPr>
      <a:lvl2pPr algn="ctr" defTabSz="457200">
        <a:defRPr b="1" sz="4400">
          <a:latin typeface="Cambria"/>
          <a:ea typeface="Cambria"/>
          <a:cs typeface="Cambria"/>
          <a:sym typeface="Cambria"/>
        </a:defRPr>
      </a:lvl2pPr>
      <a:lvl3pPr algn="ctr" defTabSz="457200">
        <a:defRPr b="1" sz="4400">
          <a:latin typeface="Cambria"/>
          <a:ea typeface="Cambria"/>
          <a:cs typeface="Cambria"/>
          <a:sym typeface="Cambria"/>
        </a:defRPr>
      </a:lvl3pPr>
      <a:lvl4pPr algn="ctr" defTabSz="457200">
        <a:defRPr b="1" sz="4400">
          <a:latin typeface="Cambria"/>
          <a:ea typeface="Cambria"/>
          <a:cs typeface="Cambria"/>
          <a:sym typeface="Cambria"/>
        </a:defRPr>
      </a:lvl4pPr>
      <a:lvl5pPr algn="ctr" defTabSz="457200">
        <a:defRPr b="1" sz="4400">
          <a:latin typeface="Cambria"/>
          <a:ea typeface="Cambria"/>
          <a:cs typeface="Cambria"/>
          <a:sym typeface="Cambria"/>
        </a:defRPr>
      </a:lvl5pPr>
      <a:lvl6pPr algn="ctr" defTabSz="457200">
        <a:defRPr b="1" sz="4400">
          <a:latin typeface="Cambria"/>
          <a:ea typeface="Cambria"/>
          <a:cs typeface="Cambria"/>
          <a:sym typeface="Cambria"/>
        </a:defRPr>
      </a:lvl6pPr>
      <a:lvl7pPr algn="ctr" defTabSz="457200">
        <a:defRPr b="1" sz="4400">
          <a:latin typeface="Cambria"/>
          <a:ea typeface="Cambria"/>
          <a:cs typeface="Cambria"/>
          <a:sym typeface="Cambria"/>
        </a:defRPr>
      </a:lvl7pPr>
      <a:lvl8pPr algn="ctr" defTabSz="457200">
        <a:defRPr b="1" sz="4400">
          <a:latin typeface="Cambria"/>
          <a:ea typeface="Cambria"/>
          <a:cs typeface="Cambria"/>
          <a:sym typeface="Cambria"/>
        </a:defRPr>
      </a:lvl8pPr>
      <a:lvl9pPr algn="ctr" defTabSz="457200">
        <a:defRPr b="1" sz="4400">
          <a:latin typeface="Cambria"/>
          <a:ea typeface="Cambria"/>
          <a:cs typeface="Cambria"/>
          <a:sym typeface="Cambria"/>
        </a:defRPr>
      </a:lvl9pPr>
    </p:titleStyle>
    <p:bodyStyle>
      <a:lvl1pPr marL="342900" indent="-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1pPr>
      <a:lvl2pPr marL="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2pPr>
      <a:lvl3pPr marL="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3pPr>
      <a:lvl4pPr marL="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4pPr>
      <a:lvl5pPr marL="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5pPr>
      <a:lvl6pPr marL="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6pPr>
      <a:lvl7pPr marL="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7pPr>
      <a:lvl8pPr marL="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8pPr>
      <a:lvl9pPr marL="342900" defTabSz="457200">
        <a:spcBef>
          <a:spcPts val="800"/>
        </a:spcBef>
        <a:defRPr sz="3200">
          <a:latin typeface="Calibri"/>
          <a:ea typeface="Calibri"/>
          <a:cs typeface="Calibri"/>
          <a:sym typeface="Calibri"/>
        </a:defRPr>
      </a:lvl9pPr>
    </p:bodyStyle>
    <p:otherStyle>
      <a:lvl1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defTabSz="457200">
        <a:defRPr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image" Target="../media/image7.png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8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3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contrib.andrew.cmu.edu/~andrew_id/cmupostly" TargetMode="External"/></Relationships>

</file>

<file path=ppt/slides/_rels/slide3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gs11696.sp.cs.cmu.edu/~abeutel/flitter/" TargetMode="Externa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title" idx="4294967295"/>
          </p:nvPr>
        </p:nvSpPr>
        <p:spPr>
          <a:xfrm>
            <a:off x="-2" y="373062"/>
            <a:ext cx="9144004" cy="2530476"/>
          </a:xfrm>
          <a:prstGeom prst="rect">
            <a:avLst/>
          </a:prstGeom>
        </p:spPr>
        <p:txBody>
          <a:bodyPr lIns="45718" tIns="45718" rIns="45718" bIns="45718">
            <a:normAutofit fontScale="100000" lnSpcReduction="0"/>
          </a:bodyPr>
          <a:lstStyle/>
          <a:p>
            <a:pPr lvl="0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0" sz="1800"/>
            </a:pPr>
            <a:r>
              <a:rPr b="1" sz="4000">
                <a:solidFill>
                  <a:srgbClr val="800000"/>
                </a:solidFill>
              </a:rPr>
              <a:t>Carnegie Mellon University</a:t>
            </a:r>
            <a:br>
              <a:rPr b="1" sz="4000">
                <a:solidFill>
                  <a:srgbClr val="800000"/>
                </a:solidFill>
              </a:rPr>
            </a:br>
            <a:r>
              <a:rPr b="1" sz="4000">
                <a:solidFill>
                  <a:srgbClr val="800000"/>
                </a:solidFill>
              </a:rPr>
              <a:t>15-415/615  Database Applications</a:t>
            </a:r>
            <a:br>
              <a:rPr b="1" sz="4000">
                <a:solidFill>
                  <a:srgbClr val="800000"/>
                </a:solidFill>
              </a:rPr>
            </a:br>
            <a:r>
              <a:rPr b="1" sz="4000">
                <a:solidFill>
                  <a:srgbClr val="800000"/>
                </a:solidFill>
              </a:rPr>
              <a:t>Spring 2015,  </a:t>
            </a:r>
            <a:br>
              <a:rPr b="1" sz="4000">
                <a:solidFill>
                  <a:srgbClr val="800000"/>
                </a:solidFill>
              </a:rPr>
            </a:br>
            <a:r>
              <a:rPr b="1" sz="4000">
                <a:solidFill>
                  <a:srgbClr val="800000"/>
                </a:solidFill>
              </a:rPr>
              <a:t>C. Faloutsos &amp; A. Paolo</a:t>
            </a:r>
          </a:p>
        </p:txBody>
      </p:sp>
      <p:sp>
        <p:nvSpPr>
          <p:cNvPr id="47" name="Shape 47"/>
          <p:cNvSpPr/>
          <p:nvPr/>
        </p:nvSpPr>
        <p:spPr>
          <a:xfrm>
            <a:off x="1371600" y="4340225"/>
            <a:ext cx="6400800" cy="9372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algn="ctr">
              <a:lnSpc>
                <a:spcPct val="80000"/>
              </a:lnSpc>
              <a:spcBef>
                <a:spcPts val="300"/>
              </a:spcBef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3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b="0" sz="1800"/>
            </a:pPr>
            <a:r>
              <a:rPr b="1" sz="3200"/>
              <a:t>TAs: Hong Bin Shim, Vinay Bhat, Jiayu Liu, Elomar Souza</a:t>
            </a:r>
          </a:p>
        </p:txBody>
      </p:sp>
      <p:sp>
        <p:nvSpPr>
          <p:cNvPr id="48" name="Shape 48"/>
          <p:cNvSpPr/>
          <p:nvPr/>
        </p:nvSpPr>
        <p:spPr>
          <a:xfrm>
            <a:off x="12698" y="0"/>
            <a:ext cx="9144004" cy="6858000"/>
          </a:xfrm>
          <a:prstGeom prst="rect">
            <a:avLst/>
          </a:prstGeom>
          <a:ln w="57240">
            <a:solidFill/>
            <a:round/>
          </a:ln>
        </p:spPr>
        <p:txBody>
          <a:bodyPr lIns="0" tIns="0" rIns="0" bIns="0" anchor="ctr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51" name="Group 51"/>
          <p:cNvGrpSpPr/>
          <p:nvPr/>
        </p:nvGrpSpPr>
        <p:grpSpPr>
          <a:xfrm>
            <a:off x="-2" y="2971800"/>
            <a:ext cx="9144005" cy="762000"/>
            <a:chOff x="0" y="0"/>
            <a:chExt cx="9144004" cy="762000"/>
          </a:xfrm>
        </p:grpSpPr>
        <p:sp>
          <p:nvSpPr>
            <p:cNvPr id="49" name="Shape 49"/>
            <p:cNvSpPr/>
            <p:nvPr/>
          </p:nvSpPr>
          <p:spPr>
            <a:xfrm>
              <a:off x="-1" y="0"/>
              <a:ext cx="9144005" cy="762000"/>
            </a:xfrm>
            <a:prstGeom prst="rect">
              <a:avLst/>
            </a:prstGeom>
            <a:noFill/>
            <a:ln w="57240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40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0" name="Shape 50"/>
            <p:cNvSpPr/>
            <p:nvPr/>
          </p:nvSpPr>
          <p:spPr>
            <a:xfrm>
              <a:off x="-1" y="35748"/>
              <a:ext cx="9144005" cy="690499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6798" tIns="46798" rIns="46798" bIns="46798" numCol="1" anchor="ctr">
              <a:spAutoFit/>
            </a:bodyPr>
            <a:lstStyle>
              <a:lvl1pPr algn="ctr">
                <a:tabLst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 b="1" sz="4000"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b="0" sz="1800"/>
              </a:pPr>
              <a:r>
                <a:rPr b="1" sz="4000"/>
                <a:t>HW7: Database Application</a:t>
              </a:r>
            </a:p>
          </p:txBody>
        </p:sp>
      </p:grp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Phase 1</a:t>
            </a:r>
          </a:p>
        </p:txBody>
      </p:sp>
      <p:sp>
        <p:nvSpPr>
          <p:cNvPr id="113" name="Shape 113"/>
          <p:cNvSpPr/>
          <p:nvPr/>
        </p:nvSpPr>
        <p:spPr>
          <a:xfrm>
            <a:off x="457200" y="1600199"/>
            <a:ext cx="8229600" cy="32156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444977" indent="-1444977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You are free to come up with your own design choices as long as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they follow the methodology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they are reasonable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you are able to justify unconventional choices</a:t>
            </a:r>
          </a:p>
        </p:txBody>
      </p:sp>
      <p:sp>
        <p:nvSpPr>
          <p:cNvPr id="114" name="Shape 114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10</a:t>
            </a:r>
          </a:p>
        </p:txBody>
      </p:sp>
      <p:sp>
        <p:nvSpPr>
          <p:cNvPr id="115" name="Shape 115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10</a:t>
            </a: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/>
        </p:nvSpPr>
        <p:spPr>
          <a:xfrm>
            <a:off x="685800" y="304799"/>
            <a:ext cx="7848600" cy="6172202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grpSp>
        <p:nvGrpSpPr>
          <p:cNvPr id="120" name="Group 120"/>
          <p:cNvGrpSpPr/>
          <p:nvPr/>
        </p:nvGrpSpPr>
        <p:grpSpPr>
          <a:xfrm>
            <a:off x="914400" y="838200"/>
            <a:ext cx="1689101" cy="685800"/>
            <a:chOff x="0" y="0"/>
            <a:chExt cx="1689100" cy="685800"/>
          </a:xfrm>
        </p:grpSpPr>
        <p:sp>
          <p:nvSpPr>
            <p:cNvPr id="118" name="Shape 118"/>
            <p:cNvSpPr/>
            <p:nvPr/>
          </p:nvSpPr>
          <p:spPr>
            <a:xfrm>
              <a:off x="7620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description</a:t>
              </a:r>
            </a:p>
          </p:txBody>
        </p:sp>
        <p:sp>
          <p:nvSpPr>
            <p:cNvPr id="119" name="Shape 119"/>
            <p:cNvSpPr/>
            <p:nvPr/>
          </p:nvSpPr>
          <p:spPr>
            <a:xfrm>
              <a:off x="0" y="0"/>
              <a:ext cx="1676401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123" name="Group 123"/>
          <p:cNvGrpSpPr/>
          <p:nvPr/>
        </p:nvGrpSpPr>
        <p:grpSpPr>
          <a:xfrm>
            <a:off x="990583" y="1828791"/>
            <a:ext cx="1612918" cy="609588"/>
            <a:chOff x="-16" y="-8"/>
            <a:chExt cx="1612917" cy="609587"/>
          </a:xfrm>
        </p:grpSpPr>
        <p:sp>
          <p:nvSpPr>
            <p:cNvPr id="121" name="Shape 121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2" name="Shape 122"/>
            <p:cNvSpPr/>
            <p:nvPr/>
          </p:nvSpPr>
          <p:spPr>
            <a:xfrm>
              <a:off x="0" y="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req. anal.</a:t>
              </a:r>
            </a:p>
          </p:txBody>
        </p:sp>
      </p:grpSp>
      <p:grpSp>
        <p:nvGrpSpPr>
          <p:cNvPr id="126" name="Group 126"/>
          <p:cNvGrpSpPr/>
          <p:nvPr/>
        </p:nvGrpSpPr>
        <p:grpSpPr>
          <a:xfrm>
            <a:off x="762000" y="2743200"/>
            <a:ext cx="2070100" cy="685800"/>
            <a:chOff x="0" y="0"/>
            <a:chExt cx="2070100" cy="685800"/>
          </a:xfrm>
        </p:grpSpPr>
        <p:sp>
          <p:nvSpPr>
            <p:cNvPr id="124" name="Shape 124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5" name="Shape 125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top level I.F.D.</a:t>
              </a:r>
            </a:p>
          </p:txBody>
        </p:sp>
      </p:grpSp>
      <p:grpSp>
        <p:nvGrpSpPr>
          <p:cNvPr id="129" name="Group 129"/>
          <p:cNvGrpSpPr/>
          <p:nvPr/>
        </p:nvGrpSpPr>
        <p:grpSpPr>
          <a:xfrm>
            <a:off x="1066783" y="3886191"/>
            <a:ext cx="1612918" cy="609588"/>
            <a:chOff x="-16" y="-8"/>
            <a:chExt cx="1612917" cy="609587"/>
          </a:xfrm>
        </p:grpSpPr>
        <p:sp>
          <p:nvSpPr>
            <p:cNvPr id="127" name="Shape 127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8" name="Shape 128"/>
            <p:cNvSpPr/>
            <p:nvPr/>
          </p:nvSpPr>
          <p:spPr>
            <a:xfrm>
              <a:off x="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sys. anal.</a:t>
              </a:r>
            </a:p>
          </p:txBody>
        </p:sp>
      </p:grpSp>
      <p:grpSp>
        <p:nvGrpSpPr>
          <p:cNvPr id="132" name="Group 132"/>
          <p:cNvGrpSpPr/>
          <p:nvPr/>
        </p:nvGrpSpPr>
        <p:grpSpPr>
          <a:xfrm>
            <a:off x="3733780" y="1600191"/>
            <a:ext cx="1993920" cy="609588"/>
            <a:chOff x="-19" y="-8"/>
            <a:chExt cx="1993919" cy="609587"/>
          </a:xfrm>
        </p:grpSpPr>
        <p:sp>
          <p:nvSpPr>
            <p:cNvPr id="130" name="Shape 130"/>
            <p:cNvSpPr/>
            <p:nvPr/>
          </p:nvSpPr>
          <p:spPr>
            <a:xfrm>
              <a:off x="-20" y="-9"/>
              <a:ext cx="1508088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1" name="Shape 131"/>
            <p:cNvSpPr/>
            <p:nvPr/>
          </p:nvSpPr>
          <p:spPr>
            <a:xfrm>
              <a:off x="0" y="0"/>
              <a:ext cx="19939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conc. mod.</a:t>
              </a:r>
            </a:p>
          </p:txBody>
        </p:sp>
      </p:grpSp>
      <p:grpSp>
        <p:nvGrpSpPr>
          <p:cNvPr id="135" name="Group 135"/>
          <p:cNvGrpSpPr/>
          <p:nvPr/>
        </p:nvGrpSpPr>
        <p:grpSpPr>
          <a:xfrm>
            <a:off x="6476977" y="1523991"/>
            <a:ext cx="2070123" cy="609588"/>
            <a:chOff x="-20" y="-8"/>
            <a:chExt cx="2070121" cy="609587"/>
          </a:xfrm>
        </p:grpSpPr>
        <p:sp>
          <p:nvSpPr>
            <p:cNvPr id="133" name="Shape 133"/>
            <p:cNvSpPr/>
            <p:nvPr/>
          </p:nvSpPr>
          <p:spPr>
            <a:xfrm>
              <a:off x="-21" y="-9"/>
              <a:ext cx="156682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4" name="Shape 134"/>
            <p:cNvSpPr/>
            <p:nvPr/>
          </p:nvSpPr>
          <p:spPr>
            <a:xfrm>
              <a:off x="0" y="0"/>
              <a:ext cx="20701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impl.+test.</a:t>
              </a:r>
            </a:p>
          </p:txBody>
        </p:sp>
      </p:grpSp>
      <p:grpSp>
        <p:nvGrpSpPr>
          <p:cNvPr id="138" name="Group 138"/>
          <p:cNvGrpSpPr/>
          <p:nvPr/>
        </p:nvGrpSpPr>
        <p:grpSpPr>
          <a:xfrm>
            <a:off x="609600" y="5029200"/>
            <a:ext cx="2527300" cy="685800"/>
            <a:chOff x="0" y="0"/>
            <a:chExt cx="2527300" cy="685800"/>
          </a:xfrm>
        </p:grpSpPr>
        <p:sp>
          <p:nvSpPr>
            <p:cNvPr id="136" name="Shape 136"/>
            <p:cNvSpPr/>
            <p:nvPr/>
          </p:nvSpPr>
          <p:spPr>
            <a:xfrm>
              <a:off x="92075" y="0"/>
              <a:ext cx="22352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37" name="Shape 137"/>
            <p:cNvSpPr/>
            <p:nvPr/>
          </p:nvSpPr>
          <p:spPr>
            <a:xfrm>
              <a:off x="0" y="76200"/>
              <a:ext cx="2527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task + doc forms.</a:t>
              </a:r>
            </a:p>
          </p:txBody>
        </p:sp>
      </p:grpSp>
      <p:grpSp>
        <p:nvGrpSpPr>
          <p:cNvPr id="141" name="Group 141"/>
          <p:cNvGrpSpPr/>
          <p:nvPr/>
        </p:nvGrpSpPr>
        <p:grpSpPr>
          <a:xfrm>
            <a:off x="3505200" y="2743200"/>
            <a:ext cx="2070100" cy="685800"/>
            <a:chOff x="0" y="0"/>
            <a:chExt cx="2070100" cy="685800"/>
          </a:xfrm>
        </p:grpSpPr>
        <p:sp>
          <p:nvSpPr>
            <p:cNvPr id="139" name="Shape 139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0" name="Shape 140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schema.</a:t>
              </a:r>
            </a:p>
          </p:txBody>
        </p:sp>
      </p:grpSp>
      <p:grpSp>
        <p:nvGrpSpPr>
          <p:cNvPr id="144" name="Group 144"/>
          <p:cNvGrpSpPr/>
          <p:nvPr/>
        </p:nvGrpSpPr>
        <p:grpSpPr>
          <a:xfrm>
            <a:off x="6019800" y="2590800"/>
            <a:ext cx="1079500" cy="457200"/>
            <a:chOff x="0" y="0"/>
            <a:chExt cx="1079500" cy="457200"/>
          </a:xfrm>
        </p:grpSpPr>
        <p:sp>
          <p:nvSpPr>
            <p:cNvPr id="142" name="Shape 142"/>
            <p:cNvSpPr/>
            <p:nvPr/>
          </p:nvSpPr>
          <p:spPr>
            <a:xfrm>
              <a:off x="38100" y="0"/>
              <a:ext cx="949325" cy="4572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43" name="Shape 143"/>
            <p:cNvSpPr/>
            <p:nvPr/>
          </p:nvSpPr>
          <p:spPr>
            <a:xfrm>
              <a:off x="0" y="50800"/>
              <a:ext cx="10795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code.</a:t>
              </a:r>
            </a:p>
          </p:txBody>
        </p:sp>
      </p:grpSp>
      <p:sp>
        <p:nvSpPr>
          <p:cNvPr id="145" name="Shape 145"/>
          <p:cNvSpPr/>
          <p:nvPr/>
        </p:nvSpPr>
        <p:spPr>
          <a:xfrm>
            <a:off x="1600200" y="15239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46" name="Shape 146"/>
          <p:cNvSpPr/>
          <p:nvPr/>
        </p:nvSpPr>
        <p:spPr>
          <a:xfrm>
            <a:off x="1600200" y="24383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47" name="Shape 147"/>
          <p:cNvSpPr/>
          <p:nvPr/>
        </p:nvSpPr>
        <p:spPr>
          <a:xfrm>
            <a:off x="1600199" y="3428999"/>
            <a:ext cx="1589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48" name="Shape 148"/>
          <p:cNvSpPr/>
          <p:nvPr/>
        </p:nvSpPr>
        <p:spPr>
          <a:xfrm>
            <a:off x="1600198" y="4495799"/>
            <a:ext cx="1591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grpSp>
        <p:nvGrpSpPr>
          <p:cNvPr id="151" name="Group 151"/>
          <p:cNvGrpSpPr/>
          <p:nvPr/>
        </p:nvGrpSpPr>
        <p:grpSpPr>
          <a:xfrm>
            <a:off x="3809982" y="3886191"/>
            <a:ext cx="1765318" cy="609588"/>
            <a:chOff x="-17" y="-8"/>
            <a:chExt cx="1765317" cy="609587"/>
          </a:xfrm>
        </p:grpSpPr>
        <p:sp>
          <p:nvSpPr>
            <p:cNvPr id="149" name="Shape 149"/>
            <p:cNvSpPr/>
            <p:nvPr/>
          </p:nvSpPr>
          <p:spPr>
            <a:xfrm>
              <a:off x="-18" y="-9"/>
              <a:ext cx="133505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0" name="Shape 150"/>
            <p:cNvSpPr/>
            <p:nvPr/>
          </p:nvSpPr>
          <p:spPr>
            <a:xfrm>
              <a:off x="0" y="0"/>
              <a:ext cx="1765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task emul.</a:t>
              </a:r>
            </a:p>
          </p:txBody>
        </p:sp>
      </p:grpSp>
      <p:grpSp>
        <p:nvGrpSpPr>
          <p:cNvPr id="154" name="Group 154"/>
          <p:cNvGrpSpPr/>
          <p:nvPr/>
        </p:nvGrpSpPr>
        <p:grpSpPr>
          <a:xfrm>
            <a:off x="7315200" y="2590800"/>
            <a:ext cx="1003300" cy="533400"/>
            <a:chOff x="0" y="0"/>
            <a:chExt cx="1003300" cy="533400"/>
          </a:xfrm>
        </p:grpSpPr>
        <p:sp>
          <p:nvSpPr>
            <p:cNvPr id="152" name="Shape 152"/>
            <p:cNvSpPr/>
            <p:nvPr/>
          </p:nvSpPr>
          <p:spPr>
            <a:xfrm>
              <a:off x="36512" y="0"/>
              <a:ext cx="879476" cy="5334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3" name="Shape 153"/>
            <p:cNvSpPr/>
            <p:nvPr/>
          </p:nvSpPr>
          <p:spPr>
            <a:xfrm>
              <a:off x="0" y="58737"/>
              <a:ext cx="1003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tests</a:t>
              </a:r>
            </a:p>
          </p:txBody>
        </p:sp>
      </p:grpSp>
      <p:grpSp>
        <p:nvGrpSpPr>
          <p:cNvPr id="157" name="Group 157"/>
          <p:cNvGrpSpPr/>
          <p:nvPr/>
        </p:nvGrpSpPr>
        <p:grpSpPr>
          <a:xfrm>
            <a:off x="6400800" y="3429000"/>
            <a:ext cx="1612901" cy="609600"/>
            <a:chOff x="0" y="0"/>
            <a:chExt cx="1612900" cy="609600"/>
          </a:xfrm>
        </p:grpSpPr>
        <p:sp>
          <p:nvSpPr>
            <p:cNvPr id="155" name="Shape 155"/>
            <p:cNvSpPr/>
            <p:nvPr/>
          </p:nvSpPr>
          <p:spPr>
            <a:xfrm>
              <a:off x="58737" y="0"/>
              <a:ext cx="1422402" cy="6096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6" name="Shape 156"/>
            <p:cNvSpPr/>
            <p:nvPr/>
          </p:nvSpPr>
          <p:spPr>
            <a:xfrm>
              <a:off x="0" y="66675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9687">
                <a:defRPr sz="1800"/>
              </a:pPr>
              <a:r>
                <a:rPr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user</a:t>
              </a:r>
              <a:r>
                <a:rPr>
                  <a:solidFill>
                    <a:srgbClr val="002060"/>
                  </a:solidFill>
                  <a:latin typeface="Arial"/>
                  <a:ea typeface="Arial"/>
                  <a:cs typeface="Arial"/>
                  <a:sym typeface="Arial"/>
                </a:rPr>
                <a:t>’</a:t>
              </a:r>
              <a:r>
                <a:rPr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rPr>
                <a:t>s man.</a:t>
              </a:r>
            </a:p>
          </p:txBody>
        </p:sp>
      </p:grpSp>
      <p:grpSp>
        <p:nvGrpSpPr>
          <p:cNvPr id="160" name="Group 160"/>
          <p:cNvGrpSpPr/>
          <p:nvPr/>
        </p:nvGrpSpPr>
        <p:grpSpPr>
          <a:xfrm>
            <a:off x="3505200" y="5029200"/>
            <a:ext cx="2070100" cy="685800"/>
            <a:chOff x="0" y="0"/>
            <a:chExt cx="2070100" cy="685800"/>
          </a:xfrm>
        </p:grpSpPr>
        <p:sp>
          <p:nvSpPr>
            <p:cNvPr id="158" name="Shape 158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59" name="Shape 159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002060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002060"/>
                  </a:solidFill>
                </a:rPr>
                <a:t>pseudo-code</a:t>
              </a:r>
            </a:p>
          </p:txBody>
        </p:sp>
      </p:grpSp>
      <p:sp>
        <p:nvSpPr>
          <p:cNvPr id="161" name="Shape 161"/>
          <p:cNvSpPr/>
          <p:nvPr/>
        </p:nvSpPr>
        <p:spPr>
          <a:xfrm>
            <a:off x="4495798" y="2209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62" name="Shape 162"/>
          <p:cNvSpPr/>
          <p:nvPr/>
        </p:nvSpPr>
        <p:spPr>
          <a:xfrm>
            <a:off x="4495798" y="3428999"/>
            <a:ext cx="1590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63" name="Shape 163"/>
          <p:cNvSpPr/>
          <p:nvPr/>
        </p:nvSpPr>
        <p:spPr>
          <a:xfrm>
            <a:off x="4495798" y="4495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64" name="Shape 164"/>
          <p:cNvSpPr/>
          <p:nvPr/>
        </p:nvSpPr>
        <p:spPr>
          <a:xfrm>
            <a:off x="7162798" y="2133600"/>
            <a:ext cx="1590" cy="1295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65" name="Shape 165"/>
          <p:cNvSpPr/>
          <p:nvPr/>
        </p:nvSpPr>
        <p:spPr>
          <a:xfrm flipH="1">
            <a:off x="6781799" y="2133598"/>
            <a:ext cx="304802" cy="4572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66" name="Shape 166"/>
          <p:cNvSpPr/>
          <p:nvPr/>
        </p:nvSpPr>
        <p:spPr>
          <a:xfrm>
            <a:off x="7315199" y="2133600"/>
            <a:ext cx="228602" cy="4572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67" name="Shape 167"/>
          <p:cNvSpPr/>
          <p:nvPr/>
        </p:nvSpPr>
        <p:spPr>
          <a:xfrm>
            <a:off x="4495800" y="1295398"/>
            <a:ext cx="1589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68" name="Shape 168"/>
          <p:cNvSpPr/>
          <p:nvPr/>
        </p:nvSpPr>
        <p:spPr>
          <a:xfrm>
            <a:off x="4495800" y="5714998"/>
            <a:ext cx="1589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69" name="Shape 169"/>
          <p:cNvSpPr/>
          <p:nvPr/>
        </p:nvSpPr>
        <p:spPr>
          <a:xfrm>
            <a:off x="7162800" y="11429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70" name="Shape 170"/>
          <p:cNvSpPr/>
          <p:nvPr/>
        </p:nvSpPr>
        <p:spPr>
          <a:xfrm>
            <a:off x="16002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71" name="Shape 171"/>
          <p:cNvSpPr/>
          <p:nvPr/>
        </p:nvSpPr>
        <p:spPr>
          <a:xfrm>
            <a:off x="1600200" y="1295400"/>
            <a:ext cx="2895600" cy="472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2505" y="21600"/>
                </a:lnTo>
                <a:lnTo>
                  <a:pt x="12505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172" name="Shape 172"/>
          <p:cNvSpPr/>
          <p:nvPr/>
        </p:nvSpPr>
        <p:spPr>
          <a:xfrm>
            <a:off x="3886200" y="36575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73" name="Shape 173"/>
          <p:cNvSpPr/>
          <p:nvPr/>
        </p:nvSpPr>
        <p:spPr>
          <a:xfrm>
            <a:off x="4495800" y="1219200"/>
            <a:ext cx="2667000" cy="480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726" y="21600"/>
                </a:lnTo>
                <a:lnTo>
                  <a:pt x="11726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174" name="Shape 174"/>
          <p:cNvSpPr/>
          <p:nvPr/>
        </p:nvSpPr>
        <p:spPr>
          <a:xfrm>
            <a:off x="10668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75" name="Shape 175"/>
          <p:cNvSpPr/>
          <p:nvPr/>
        </p:nvSpPr>
        <p:spPr>
          <a:xfrm>
            <a:off x="1066800" y="3657600"/>
            <a:ext cx="28194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694"/>
                </a:moveTo>
                <a:lnTo>
                  <a:pt x="0" y="21600"/>
                </a:lnTo>
                <a:lnTo>
                  <a:pt x="18097" y="21600"/>
                </a:lnTo>
                <a:lnTo>
                  <a:pt x="18097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176" name="Shape 176"/>
          <p:cNvSpPr/>
          <p:nvPr/>
        </p:nvSpPr>
        <p:spPr>
          <a:xfrm>
            <a:off x="609600" y="685800"/>
            <a:ext cx="50292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7" name="Shape 177"/>
          <p:cNvSpPr/>
          <p:nvPr/>
        </p:nvSpPr>
        <p:spPr>
          <a:xfrm>
            <a:off x="501650" y="304800"/>
            <a:ext cx="77892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</a:t>
            </a:r>
          </a:p>
        </p:txBody>
      </p:sp>
      <p:sp>
        <p:nvSpPr>
          <p:cNvPr id="178" name="Shape 178"/>
          <p:cNvSpPr/>
          <p:nvPr/>
        </p:nvSpPr>
        <p:spPr>
          <a:xfrm>
            <a:off x="5791200" y="685800"/>
            <a:ext cx="24384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79" name="Shape 179"/>
          <p:cNvSpPr/>
          <p:nvPr/>
        </p:nvSpPr>
        <p:spPr>
          <a:xfrm>
            <a:off x="5715000" y="304800"/>
            <a:ext cx="842553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Phase-II</a:t>
            </a:r>
          </a:p>
        </p:txBody>
      </p:sp>
      <p:sp>
        <p:nvSpPr>
          <p:cNvPr id="180" name="Shape 180"/>
          <p:cNvSpPr/>
          <p:nvPr/>
        </p:nvSpPr>
        <p:spPr>
          <a:xfrm>
            <a:off x="685800" y="1676400"/>
            <a:ext cx="2362200" cy="1981200"/>
          </a:xfrm>
          <a:prstGeom prst="rect">
            <a:avLst/>
          </a:prstGeom>
          <a:ln w="381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181" name="Shape 181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11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" name="Group 196"/>
          <p:cNvGrpSpPr/>
          <p:nvPr/>
        </p:nvGrpSpPr>
        <p:grpSpPr>
          <a:xfrm>
            <a:off x="533400" y="1836736"/>
            <a:ext cx="3657600" cy="4030665"/>
            <a:chOff x="0" y="0"/>
            <a:chExt cx="3657600" cy="4030663"/>
          </a:xfrm>
        </p:grpSpPr>
        <p:grpSp>
          <p:nvGrpSpPr>
            <p:cNvPr id="194" name="Group 194"/>
            <p:cNvGrpSpPr/>
            <p:nvPr/>
          </p:nvGrpSpPr>
          <p:grpSpPr>
            <a:xfrm>
              <a:off x="228599" y="-1"/>
              <a:ext cx="1971676" cy="3135316"/>
              <a:chOff x="0" y="0"/>
              <a:chExt cx="1971675" cy="3135314"/>
            </a:xfrm>
          </p:grpSpPr>
          <p:grpSp>
            <p:nvGrpSpPr>
              <p:cNvPr id="185" name="Group 185"/>
              <p:cNvGrpSpPr/>
              <p:nvPr/>
            </p:nvGrpSpPr>
            <p:grpSpPr>
              <a:xfrm>
                <a:off x="-1" y="-1"/>
                <a:ext cx="1765301" cy="830265"/>
                <a:chOff x="0" y="0"/>
                <a:chExt cx="1765300" cy="830264"/>
              </a:xfrm>
            </p:grpSpPr>
            <p:sp>
              <p:nvSpPr>
                <p:cNvPr id="183" name="Shape 183"/>
                <p:cNvSpPr/>
                <p:nvPr/>
              </p:nvSpPr>
              <p:spPr>
                <a:xfrm>
                  <a:off x="0" y="-1"/>
                  <a:ext cx="1765300" cy="830266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 algn="ctr">
                    <a:defRPr sz="1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184" name="Shape 184"/>
                <p:cNvSpPr/>
                <p:nvPr/>
              </p:nvSpPr>
              <p:spPr>
                <a:xfrm>
                  <a:off x="0" y="0"/>
                  <a:ext cx="1765300" cy="5334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spAutoFit/>
                </a:bodyPr>
                <a:lstStyle>
                  <a:lvl1pPr indent="39687" algn="ctr">
                    <a:defRPr sz="1800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/>
                  <a:r>
                    <a:t>registration form</a:t>
                  </a:r>
                </a:p>
              </p:txBody>
            </p:sp>
          </p:grpSp>
          <p:grpSp>
            <p:nvGrpSpPr>
              <p:cNvPr id="188" name="Group 188"/>
              <p:cNvGrpSpPr/>
              <p:nvPr/>
            </p:nvGrpSpPr>
            <p:grpSpPr>
              <a:xfrm>
                <a:off x="457184" y="1287454"/>
                <a:ext cx="1385905" cy="612763"/>
                <a:chOff x="-15" y="-7"/>
                <a:chExt cx="1385903" cy="612761"/>
              </a:xfrm>
            </p:grpSpPr>
            <p:sp>
              <p:nvSpPr>
                <p:cNvPr id="186" name="Shape 186"/>
                <p:cNvSpPr/>
                <p:nvPr/>
              </p:nvSpPr>
              <p:spPr>
                <a:xfrm>
                  <a:off x="-16" y="-8"/>
                  <a:ext cx="1215996" cy="612763"/>
                </a:xfrm>
                <a:custGeom>
                  <a:avLst/>
                  <a:gdLst/>
                  <a:ahLst/>
                  <a:cxnLst>
                    <a:cxn ang="0">
                      <a:pos x="wd2" y="hd2"/>
                    </a:cxn>
                    <a:cxn ang="5400000">
                      <a:pos x="wd2" y="hd2"/>
                    </a:cxn>
                    <a:cxn ang="10800000">
                      <a:pos x="wd2" y="hd2"/>
                    </a:cxn>
                    <a:cxn ang="16200000">
                      <a:pos x="wd2" y="hd2"/>
                    </a:cxn>
                  </a:cxnLst>
                  <a:rect l="0" t="0" r="r" b="b"/>
                  <a:pathLst>
                    <a:path w="19678" h="19678" fill="norm" stroke="1" extrusionOk="0">
                      <a:moveTo>
                        <a:pt x="16796" y="2882"/>
                      </a:moveTo>
                      <a:cubicBezTo>
                        <a:pt x="20639" y="6724"/>
                        <a:pt x="20639" y="12954"/>
                        <a:pt x="16796" y="16796"/>
                      </a:cubicBezTo>
                      <a:cubicBezTo>
                        <a:pt x="12954" y="20639"/>
                        <a:pt x="6724" y="20639"/>
                        <a:pt x="2882" y="16796"/>
                      </a:cubicBezTo>
                      <a:cubicBezTo>
                        <a:pt x="-961" y="12954"/>
                        <a:pt x="-961" y="6724"/>
                        <a:pt x="2882" y="2882"/>
                      </a:cubicBezTo>
                      <a:cubicBezTo>
                        <a:pt x="6724" y="-961"/>
                        <a:pt x="12954" y="-961"/>
                        <a:pt x="16796" y="2882"/>
                      </a:cubicBezTo>
                      <a:close/>
                    </a:path>
                  </a:pathLst>
                </a:custGeom>
                <a:noFill/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 sz="18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187" name="Shape 187"/>
                <p:cNvSpPr/>
                <p:nvPr/>
              </p:nvSpPr>
              <p:spPr>
                <a:xfrm>
                  <a:off x="230187" y="80962"/>
                  <a:ext cx="1155702" cy="2921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spAutoFit/>
                </a:bodyPr>
                <a:lstStyle>
                  <a:lvl1pPr indent="39687">
                    <a:defRPr sz="2000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sz="1800"/>
                  </a:pPr>
                  <a:r>
                    <a:rPr sz="2000"/>
                    <a:t>T1-reg.</a:t>
                  </a:r>
                </a:p>
              </p:txBody>
            </p:sp>
          </p:grpSp>
          <p:grpSp>
            <p:nvGrpSpPr>
              <p:cNvPr id="191" name="Group 191"/>
              <p:cNvGrpSpPr/>
              <p:nvPr/>
            </p:nvGrpSpPr>
            <p:grpSpPr>
              <a:xfrm>
                <a:off x="228600" y="2735263"/>
                <a:ext cx="1743075" cy="400052"/>
                <a:chOff x="0" y="0"/>
                <a:chExt cx="1743075" cy="400050"/>
              </a:xfrm>
            </p:grpSpPr>
            <p:sp>
              <p:nvSpPr>
                <p:cNvPr id="189" name="Shape 189"/>
                <p:cNvSpPr/>
                <p:nvPr/>
              </p:nvSpPr>
              <p:spPr>
                <a:xfrm>
                  <a:off x="0" y="0"/>
                  <a:ext cx="1743075" cy="400051"/>
                </a:xfrm>
                <a:prstGeom prst="rect">
                  <a:avLst/>
                </a:prstGeom>
                <a:noFill/>
                <a:ln w="9525" cap="flat">
                  <a:solidFill>
                    <a:srgbClr val="000000"/>
                  </a:solidFill>
                  <a:prstDash val="solid"/>
                  <a:round/>
                </a:ln>
                <a:effectLst/>
              </p:spPr>
              <p:txBody>
                <a:bodyPr wrap="square" lIns="0" tIns="0" rIns="0" bIns="0" numCol="1" anchor="t">
                  <a:noAutofit/>
                </a:bodyPr>
                <a:lstStyle/>
                <a:p>
                  <a:pPr lvl="0">
                    <a:defRPr sz="2000">
                      <a:latin typeface="Calibri"/>
                      <a:ea typeface="Calibri"/>
                      <a:cs typeface="Calibri"/>
                      <a:sym typeface="Calibri"/>
                    </a:defRPr>
                  </a:pPr>
                </a:p>
              </p:txBody>
            </p:sp>
            <p:sp>
              <p:nvSpPr>
                <p:cNvPr id="190" name="Shape 190"/>
                <p:cNvSpPr/>
                <p:nvPr/>
              </p:nvSpPr>
              <p:spPr>
                <a:xfrm>
                  <a:off x="0" y="0"/>
                  <a:ext cx="1743075" cy="292101"/>
                </a:xfrm>
                <a:prstGeom prst="rect">
                  <a:avLst/>
                </a:prstGeom>
                <a:noFill/>
                <a:ln w="12700" cap="flat">
                  <a:noFill/>
                  <a:miter lim="400000"/>
                </a:ln>
                <a:effectLst/>
                <a:extLst>
                  <a:ext uri="{C572A759-6A51-4108-AA02-DFA0A04FC94B}">
                    <ma14:wrappingTextBoxFlag xmlns:ma14="http://schemas.microsoft.com/office/mac/drawingml/2011/main" val="1"/>
                  </a:ext>
                </a:extLst>
              </p:spPr>
              <p:txBody>
                <a:bodyPr wrap="square" lIns="0" tIns="0" rIns="0" bIns="0" numCol="1" anchor="t">
                  <a:spAutoFit/>
                </a:bodyPr>
                <a:lstStyle>
                  <a:lvl1pPr indent="39687">
                    <a:defRPr sz="2000">
                      <a:latin typeface="Calibri"/>
                      <a:ea typeface="Calibri"/>
                      <a:cs typeface="Calibri"/>
                      <a:sym typeface="Calibri"/>
                    </a:defRPr>
                  </a:lvl1pPr>
                </a:lstStyle>
                <a:p>
                  <a:pPr lvl="0">
                    <a:defRPr sz="1800"/>
                  </a:pPr>
                  <a:r>
                    <a:rPr sz="2000"/>
                    <a:t>  user record</a:t>
                  </a:r>
                </a:p>
              </p:txBody>
            </p:sp>
          </p:grpSp>
          <p:sp>
            <p:nvSpPr>
              <p:cNvPr id="192" name="Shape 192"/>
              <p:cNvSpPr/>
              <p:nvPr/>
            </p:nvSpPr>
            <p:spPr>
              <a:xfrm>
                <a:off x="876300" y="830262"/>
                <a:ext cx="188913" cy="457202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 sz="1200"/>
                </a:pPr>
              </a:p>
            </p:txBody>
          </p:sp>
          <p:sp>
            <p:nvSpPr>
              <p:cNvPr id="193" name="Shape 193"/>
              <p:cNvSpPr/>
              <p:nvPr/>
            </p:nvSpPr>
            <p:spPr>
              <a:xfrm>
                <a:off x="1065212" y="1900237"/>
                <a:ext cx="28577" cy="835027"/>
              </a:xfrm>
              <a:prstGeom prst="line">
                <a:avLst/>
              </a:prstGeom>
              <a:noFill/>
              <a:ln w="9525" cap="flat">
                <a:solidFill>
                  <a:srgbClr val="000000"/>
                </a:solidFill>
                <a:prstDash val="solid"/>
                <a:round/>
                <a:tailEnd type="triangle" w="med" len="med"/>
              </a:ln>
              <a:effectLst/>
            </p:spPr>
            <p:txBody>
              <a:bodyPr wrap="square" lIns="0" tIns="0" rIns="0" bIns="0" numCol="1" anchor="t">
                <a:noAutofit/>
              </a:bodyPr>
              <a:lstStyle/>
              <a:p>
                <a:pPr lvl="0">
                  <a:defRPr sz="1200"/>
                </a:pPr>
              </a:p>
            </p:txBody>
          </p:sp>
        </p:grpSp>
        <p:sp>
          <p:nvSpPr>
            <p:cNvPr id="195" name="Shape 195"/>
            <p:cNvSpPr/>
            <p:nvPr/>
          </p:nvSpPr>
          <p:spPr>
            <a:xfrm>
              <a:off x="0" y="1057275"/>
              <a:ext cx="3657600" cy="2973389"/>
            </a:xfrm>
            <a:prstGeom prst="rect">
              <a:avLst/>
            </a:prstGeom>
            <a:noFill/>
            <a:ln w="38100" cap="flat">
              <a:solidFill>
                <a:srgbClr val="000000"/>
              </a:solidFill>
              <a:prstDash val="dash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sp>
        <p:nvSpPr>
          <p:cNvPr id="197" name="Shape 197"/>
          <p:cNvSpPr/>
          <p:nvPr>
            <p:ph type="title" idx="4294967295"/>
          </p:nvPr>
        </p:nvSpPr>
        <p:spPr>
          <a:xfrm>
            <a:off x="457200" y="0"/>
            <a:ext cx="8229600" cy="1417638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800000"/>
                </a:solidFill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Top level information flow diagram</a:t>
            </a:r>
          </a:p>
        </p:txBody>
      </p:sp>
      <p:sp>
        <p:nvSpPr>
          <p:cNvPr id="198" name="Shape 198"/>
          <p:cNvSpPr/>
          <p:nvPr/>
        </p:nvSpPr>
        <p:spPr>
          <a:xfrm flipH="1" flipV="1">
            <a:off x="4267200" y="5714998"/>
            <a:ext cx="762002" cy="1590"/>
          </a:xfrm>
          <a:prstGeom prst="line">
            <a:avLst/>
          </a:prstGeom>
          <a:ln w="31750">
            <a:solidFill>
              <a:srgbClr val="AF3408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199" name="Shape 199"/>
          <p:cNvSpPr/>
          <p:nvPr/>
        </p:nvSpPr>
        <p:spPr>
          <a:xfrm>
            <a:off x="5256212" y="5486400"/>
            <a:ext cx="179044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System boundary</a:t>
            </a:r>
          </a:p>
        </p:txBody>
      </p:sp>
      <p:sp>
        <p:nvSpPr>
          <p:cNvPr id="200" name="Shape 200"/>
          <p:cNvSpPr/>
          <p:nvPr/>
        </p:nvSpPr>
        <p:spPr>
          <a:xfrm flipH="1" flipV="1">
            <a:off x="2514598" y="3428998"/>
            <a:ext cx="1981203" cy="1590"/>
          </a:xfrm>
          <a:prstGeom prst="line">
            <a:avLst/>
          </a:prstGeom>
          <a:ln w="31750">
            <a:solidFill>
              <a:srgbClr val="AF3408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01" name="Shape 201"/>
          <p:cNvSpPr/>
          <p:nvPr/>
        </p:nvSpPr>
        <p:spPr>
          <a:xfrm>
            <a:off x="4572000" y="3124200"/>
            <a:ext cx="5635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tasks</a:t>
            </a:r>
          </a:p>
        </p:txBody>
      </p:sp>
      <p:sp>
        <p:nvSpPr>
          <p:cNvPr id="202" name="Shape 202"/>
          <p:cNvSpPr/>
          <p:nvPr/>
        </p:nvSpPr>
        <p:spPr>
          <a:xfrm>
            <a:off x="4572000" y="4419600"/>
            <a:ext cx="2083780" cy="533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indent="39687"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internal document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indent="39687"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(database tables)</a:t>
            </a:r>
          </a:p>
        </p:txBody>
      </p:sp>
      <p:sp>
        <p:nvSpPr>
          <p:cNvPr id="203" name="Shape 203"/>
          <p:cNvSpPr/>
          <p:nvPr/>
        </p:nvSpPr>
        <p:spPr>
          <a:xfrm flipH="1" flipV="1">
            <a:off x="2743199" y="4724398"/>
            <a:ext cx="1676402" cy="1590"/>
          </a:xfrm>
          <a:prstGeom prst="line">
            <a:avLst/>
          </a:prstGeom>
          <a:ln w="31750">
            <a:solidFill>
              <a:srgbClr val="AF3408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04" name="Shape 204"/>
          <p:cNvSpPr/>
          <p:nvPr/>
        </p:nvSpPr>
        <p:spPr>
          <a:xfrm flipH="1" flipV="1">
            <a:off x="2743200" y="2287270"/>
            <a:ext cx="1981200" cy="2"/>
          </a:xfrm>
          <a:prstGeom prst="line">
            <a:avLst/>
          </a:prstGeom>
          <a:ln w="31750">
            <a:solidFill>
              <a:srgbClr val="AF3408"/>
            </a:solidFill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05" name="Shape 205"/>
          <p:cNvSpPr/>
          <p:nvPr/>
        </p:nvSpPr>
        <p:spPr>
          <a:xfrm>
            <a:off x="4876800" y="2057400"/>
            <a:ext cx="2908300" cy="5236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39687">
              <a:defRPr sz="1800"/>
            </a:pPr>
            <a:r>
              <a:rPr>
                <a:latin typeface="Cambria"/>
                <a:ea typeface="Cambria"/>
                <a:cs typeface="Cambria"/>
                <a:sym typeface="Cambria"/>
              </a:rPr>
              <a:t>external document</a:t>
            </a:r>
            <a:endParaRPr>
              <a:latin typeface="Cambria"/>
              <a:ea typeface="Cambria"/>
              <a:cs typeface="Cambria"/>
              <a:sym typeface="Cambria"/>
            </a:endParaRPr>
          </a:p>
          <a:p>
            <a:pPr lvl="0" indent="39687">
              <a:defRPr sz="1800"/>
            </a:pPr>
            <a:r>
              <a:rPr>
                <a:latin typeface="Cambria"/>
                <a:ea typeface="Cambria"/>
                <a:cs typeface="Cambria"/>
                <a:sym typeface="Cambria"/>
              </a:rPr>
              <a:t>(web forms)</a:t>
            </a:r>
          </a:p>
        </p:txBody>
      </p:sp>
      <p:sp>
        <p:nvSpPr>
          <p:cNvPr id="206" name="Shape 206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12</a:t>
            </a: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0" name="Group 210"/>
          <p:cNvGrpSpPr/>
          <p:nvPr/>
        </p:nvGrpSpPr>
        <p:grpSpPr>
          <a:xfrm>
            <a:off x="914400" y="838200"/>
            <a:ext cx="1689101" cy="685800"/>
            <a:chOff x="0" y="0"/>
            <a:chExt cx="1689100" cy="685800"/>
          </a:xfrm>
        </p:grpSpPr>
        <p:sp>
          <p:nvSpPr>
            <p:cNvPr id="208" name="Shape 208"/>
            <p:cNvSpPr/>
            <p:nvPr/>
          </p:nvSpPr>
          <p:spPr>
            <a:xfrm>
              <a:off x="7620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description</a:t>
              </a:r>
            </a:p>
          </p:txBody>
        </p:sp>
        <p:sp>
          <p:nvSpPr>
            <p:cNvPr id="209" name="Shape 209"/>
            <p:cNvSpPr/>
            <p:nvPr/>
          </p:nvSpPr>
          <p:spPr>
            <a:xfrm>
              <a:off x="0" y="0"/>
              <a:ext cx="1676401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13" name="Group 213"/>
          <p:cNvGrpSpPr/>
          <p:nvPr/>
        </p:nvGrpSpPr>
        <p:grpSpPr>
          <a:xfrm>
            <a:off x="990583" y="1828791"/>
            <a:ext cx="1612918" cy="609588"/>
            <a:chOff x="-16" y="-8"/>
            <a:chExt cx="1612917" cy="609587"/>
          </a:xfrm>
        </p:grpSpPr>
        <p:sp>
          <p:nvSpPr>
            <p:cNvPr id="211" name="Shape 211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2" name="Shape 212"/>
            <p:cNvSpPr/>
            <p:nvPr/>
          </p:nvSpPr>
          <p:spPr>
            <a:xfrm>
              <a:off x="0" y="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req. anal.</a:t>
              </a:r>
            </a:p>
          </p:txBody>
        </p:sp>
      </p:grpSp>
      <p:grpSp>
        <p:nvGrpSpPr>
          <p:cNvPr id="216" name="Group 216"/>
          <p:cNvGrpSpPr/>
          <p:nvPr/>
        </p:nvGrpSpPr>
        <p:grpSpPr>
          <a:xfrm>
            <a:off x="762000" y="2743200"/>
            <a:ext cx="2070100" cy="685800"/>
            <a:chOff x="0" y="0"/>
            <a:chExt cx="2070100" cy="685800"/>
          </a:xfrm>
        </p:grpSpPr>
        <p:sp>
          <p:nvSpPr>
            <p:cNvPr id="214" name="Shape 214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5" name="Shape 215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top level I.F.D.</a:t>
              </a:r>
            </a:p>
          </p:txBody>
        </p:sp>
      </p:grpSp>
      <p:grpSp>
        <p:nvGrpSpPr>
          <p:cNvPr id="219" name="Group 219"/>
          <p:cNvGrpSpPr/>
          <p:nvPr/>
        </p:nvGrpSpPr>
        <p:grpSpPr>
          <a:xfrm>
            <a:off x="1066783" y="3886191"/>
            <a:ext cx="1612918" cy="609588"/>
            <a:chOff x="-16" y="-8"/>
            <a:chExt cx="1612917" cy="609587"/>
          </a:xfrm>
        </p:grpSpPr>
        <p:sp>
          <p:nvSpPr>
            <p:cNvPr id="217" name="Shape 217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18" name="Shape 218"/>
            <p:cNvSpPr/>
            <p:nvPr/>
          </p:nvSpPr>
          <p:spPr>
            <a:xfrm>
              <a:off x="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sys. anal.</a:t>
              </a:r>
            </a:p>
          </p:txBody>
        </p:sp>
      </p:grpSp>
      <p:grpSp>
        <p:nvGrpSpPr>
          <p:cNvPr id="222" name="Group 222"/>
          <p:cNvGrpSpPr/>
          <p:nvPr/>
        </p:nvGrpSpPr>
        <p:grpSpPr>
          <a:xfrm>
            <a:off x="3733780" y="1600191"/>
            <a:ext cx="1993920" cy="609588"/>
            <a:chOff x="-19" y="-8"/>
            <a:chExt cx="1993919" cy="609587"/>
          </a:xfrm>
        </p:grpSpPr>
        <p:sp>
          <p:nvSpPr>
            <p:cNvPr id="220" name="Shape 220"/>
            <p:cNvSpPr/>
            <p:nvPr/>
          </p:nvSpPr>
          <p:spPr>
            <a:xfrm>
              <a:off x="-20" y="-9"/>
              <a:ext cx="1508088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1" name="Shape 221"/>
            <p:cNvSpPr/>
            <p:nvPr/>
          </p:nvSpPr>
          <p:spPr>
            <a:xfrm>
              <a:off x="0" y="0"/>
              <a:ext cx="19939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conc. mod.</a:t>
              </a:r>
            </a:p>
          </p:txBody>
        </p:sp>
      </p:grpSp>
      <p:grpSp>
        <p:nvGrpSpPr>
          <p:cNvPr id="225" name="Group 225"/>
          <p:cNvGrpSpPr/>
          <p:nvPr/>
        </p:nvGrpSpPr>
        <p:grpSpPr>
          <a:xfrm>
            <a:off x="6476977" y="1523991"/>
            <a:ext cx="2070123" cy="609588"/>
            <a:chOff x="-20" y="-8"/>
            <a:chExt cx="2070121" cy="609587"/>
          </a:xfrm>
        </p:grpSpPr>
        <p:sp>
          <p:nvSpPr>
            <p:cNvPr id="223" name="Shape 223"/>
            <p:cNvSpPr/>
            <p:nvPr/>
          </p:nvSpPr>
          <p:spPr>
            <a:xfrm>
              <a:off x="-21" y="-9"/>
              <a:ext cx="156682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4" name="Shape 224"/>
            <p:cNvSpPr/>
            <p:nvPr/>
          </p:nvSpPr>
          <p:spPr>
            <a:xfrm>
              <a:off x="0" y="0"/>
              <a:ext cx="20701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impl.+test.</a:t>
              </a:r>
            </a:p>
          </p:txBody>
        </p:sp>
      </p:grpSp>
      <p:grpSp>
        <p:nvGrpSpPr>
          <p:cNvPr id="228" name="Group 228"/>
          <p:cNvGrpSpPr/>
          <p:nvPr/>
        </p:nvGrpSpPr>
        <p:grpSpPr>
          <a:xfrm>
            <a:off x="609600" y="5029200"/>
            <a:ext cx="2527300" cy="685800"/>
            <a:chOff x="0" y="0"/>
            <a:chExt cx="2527300" cy="685800"/>
          </a:xfrm>
        </p:grpSpPr>
        <p:sp>
          <p:nvSpPr>
            <p:cNvPr id="226" name="Shape 226"/>
            <p:cNvSpPr/>
            <p:nvPr/>
          </p:nvSpPr>
          <p:spPr>
            <a:xfrm>
              <a:off x="92075" y="0"/>
              <a:ext cx="22352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27" name="Shape 227"/>
            <p:cNvSpPr/>
            <p:nvPr/>
          </p:nvSpPr>
          <p:spPr>
            <a:xfrm>
              <a:off x="0" y="76200"/>
              <a:ext cx="2527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task + doc forms.</a:t>
              </a:r>
            </a:p>
          </p:txBody>
        </p:sp>
      </p:grpSp>
      <p:grpSp>
        <p:nvGrpSpPr>
          <p:cNvPr id="231" name="Group 231"/>
          <p:cNvGrpSpPr/>
          <p:nvPr/>
        </p:nvGrpSpPr>
        <p:grpSpPr>
          <a:xfrm>
            <a:off x="3505200" y="2743200"/>
            <a:ext cx="2070100" cy="685800"/>
            <a:chOff x="0" y="0"/>
            <a:chExt cx="2070100" cy="685800"/>
          </a:xfrm>
        </p:grpSpPr>
        <p:sp>
          <p:nvSpPr>
            <p:cNvPr id="229" name="Shape 229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0" name="Shape 230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schema.</a:t>
              </a:r>
            </a:p>
          </p:txBody>
        </p:sp>
      </p:grpSp>
      <p:grpSp>
        <p:nvGrpSpPr>
          <p:cNvPr id="234" name="Group 234"/>
          <p:cNvGrpSpPr/>
          <p:nvPr/>
        </p:nvGrpSpPr>
        <p:grpSpPr>
          <a:xfrm>
            <a:off x="6019800" y="2590800"/>
            <a:ext cx="1079500" cy="457200"/>
            <a:chOff x="0" y="0"/>
            <a:chExt cx="1079500" cy="457200"/>
          </a:xfrm>
        </p:grpSpPr>
        <p:sp>
          <p:nvSpPr>
            <p:cNvPr id="232" name="Shape 232"/>
            <p:cNvSpPr/>
            <p:nvPr/>
          </p:nvSpPr>
          <p:spPr>
            <a:xfrm>
              <a:off x="38100" y="0"/>
              <a:ext cx="949325" cy="4572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33" name="Shape 233"/>
            <p:cNvSpPr/>
            <p:nvPr/>
          </p:nvSpPr>
          <p:spPr>
            <a:xfrm>
              <a:off x="0" y="50800"/>
              <a:ext cx="10795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code.</a:t>
              </a:r>
            </a:p>
          </p:txBody>
        </p:sp>
      </p:grpSp>
      <p:sp>
        <p:nvSpPr>
          <p:cNvPr id="235" name="Shape 235"/>
          <p:cNvSpPr/>
          <p:nvPr/>
        </p:nvSpPr>
        <p:spPr>
          <a:xfrm>
            <a:off x="1600200" y="15239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36" name="Shape 236"/>
          <p:cNvSpPr/>
          <p:nvPr/>
        </p:nvSpPr>
        <p:spPr>
          <a:xfrm>
            <a:off x="1600200" y="24383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37" name="Shape 237"/>
          <p:cNvSpPr/>
          <p:nvPr/>
        </p:nvSpPr>
        <p:spPr>
          <a:xfrm>
            <a:off x="1600199" y="3428999"/>
            <a:ext cx="1589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38" name="Shape 238"/>
          <p:cNvSpPr/>
          <p:nvPr/>
        </p:nvSpPr>
        <p:spPr>
          <a:xfrm>
            <a:off x="1600198" y="4495799"/>
            <a:ext cx="1591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grpSp>
        <p:nvGrpSpPr>
          <p:cNvPr id="241" name="Group 241"/>
          <p:cNvGrpSpPr/>
          <p:nvPr/>
        </p:nvGrpSpPr>
        <p:grpSpPr>
          <a:xfrm>
            <a:off x="3809982" y="3886191"/>
            <a:ext cx="1765318" cy="609588"/>
            <a:chOff x="-17" y="-8"/>
            <a:chExt cx="1765317" cy="609587"/>
          </a:xfrm>
        </p:grpSpPr>
        <p:sp>
          <p:nvSpPr>
            <p:cNvPr id="239" name="Shape 239"/>
            <p:cNvSpPr/>
            <p:nvPr/>
          </p:nvSpPr>
          <p:spPr>
            <a:xfrm>
              <a:off x="-18" y="-9"/>
              <a:ext cx="133505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0" name="Shape 240"/>
            <p:cNvSpPr/>
            <p:nvPr/>
          </p:nvSpPr>
          <p:spPr>
            <a:xfrm>
              <a:off x="0" y="0"/>
              <a:ext cx="1765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task emul.</a:t>
              </a:r>
            </a:p>
          </p:txBody>
        </p:sp>
      </p:grpSp>
      <p:grpSp>
        <p:nvGrpSpPr>
          <p:cNvPr id="244" name="Group 244"/>
          <p:cNvGrpSpPr/>
          <p:nvPr/>
        </p:nvGrpSpPr>
        <p:grpSpPr>
          <a:xfrm>
            <a:off x="7315200" y="2590800"/>
            <a:ext cx="1003300" cy="533400"/>
            <a:chOff x="0" y="0"/>
            <a:chExt cx="1003300" cy="533400"/>
          </a:xfrm>
        </p:grpSpPr>
        <p:sp>
          <p:nvSpPr>
            <p:cNvPr id="242" name="Shape 242"/>
            <p:cNvSpPr/>
            <p:nvPr/>
          </p:nvSpPr>
          <p:spPr>
            <a:xfrm>
              <a:off x="36512" y="0"/>
              <a:ext cx="879476" cy="5334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3" name="Shape 243"/>
            <p:cNvSpPr/>
            <p:nvPr/>
          </p:nvSpPr>
          <p:spPr>
            <a:xfrm>
              <a:off x="0" y="58737"/>
              <a:ext cx="1003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tests</a:t>
              </a:r>
            </a:p>
          </p:txBody>
        </p:sp>
      </p:grpSp>
      <p:grpSp>
        <p:nvGrpSpPr>
          <p:cNvPr id="247" name="Group 247"/>
          <p:cNvGrpSpPr/>
          <p:nvPr/>
        </p:nvGrpSpPr>
        <p:grpSpPr>
          <a:xfrm>
            <a:off x="6400800" y="3429000"/>
            <a:ext cx="1612901" cy="609600"/>
            <a:chOff x="0" y="0"/>
            <a:chExt cx="1612900" cy="609600"/>
          </a:xfrm>
        </p:grpSpPr>
        <p:sp>
          <p:nvSpPr>
            <p:cNvPr id="245" name="Shape 245"/>
            <p:cNvSpPr/>
            <p:nvPr/>
          </p:nvSpPr>
          <p:spPr>
            <a:xfrm>
              <a:off x="58737" y="0"/>
              <a:ext cx="1422402" cy="6096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6" name="Shape 246"/>
            <p:cNvSpPr/>
            <p:nvPr/>
          </p:nvSpPr>
          <p:spPr>
            <a:xfrm>
              <a:off x="0" y="66675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9687">
                <a:defRPr sz="1800"/>
              </a:pPr>
              <a:r>
                <a:rPr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rPr>
                <a:t>user</a:t>
              </a:r>
              <a:r>
                <a:rPr>
                  <a:solidFill>
                    <a:srgbClr val="371DA3"/>
                  </a:solidFill>
                  <a:latin typeface="Arial"/>
                  <a:ea typeface="Arial"/>
                  <a:cs typeface="Arial"/>
                  <a:sym typeface="Arial"/>
                </a:rPr>
                <a:t>’</a:t>
              </a:r>
              <a:r>
                <a:rPr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rPr>
                <a:t>s man.</a:t>
              </a:r>
            </a:p>
          </p:txBody>
        </p:sp>
      </p:grpSp>
      <p:grpSp>
        <p:nvGrpSpPr>
          <p:cNvPr id="250" name="Group 250"/>
          <p:cNvGrpSpPr/>
          <p:nvPr/>
        </p:nvGrpSpPr>
        <p:grpSpPr>
          <a:xfrm>
            <a:off x="3505200" y="5029200"/>
            <a:ext cx="2070100" cy="685800"/>
            <a:chOff x="0" y="0"/>
            <a:chExt cx="2070100" cy="685800"/>
          </a:xfrm>
        </p:grpSpPr>
        <p:sp>
          <p:nvSpPr>
            <p:cNvPr id="248" name="Shape 248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49" name="Shape 249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pseudo-code</a:t>
              </a:r>
            </a:p>
          </p:txBody>
        </p:sp>
      </p:grpSp>
      <p:sp>
        <p:nvSpPr>
          <p:cNvPr id="251" name="Shape 251"/>
          <p:cNvSpPr/>
          <p:nvPr/>
        </p:nvSpPr>
        <p:spPr>
          <a:xfrm>
            <a:off x="4495798" y="2209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52" name="Shape 252"/>
          <p:cNvSpPr/>
          <p:nvPr/>
        </p:nvSpPr>
        <p:spPr>
          <a:xfrm>
            <a:off x="4495798" y="3428999"/>
            <a:ext cx="1590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53" name="Shape 253"/>
          <p:cNvSpPr/>
          <p:nvPr/>
        </p:nvSpPr>
        <p:spPr>
          <a:xfrm>
            <a:off x="4495798" y="4495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54" name="Shape 254"/>
          <p:cNvSpPr/>
          <p:nvPr/>
        </p:nvSpPr>
        <p:spPr>
          <a:xfrm>
            <a:off x="7162798" y="2133600"/>
            <a:ext cx="1590" cy="1295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55" name="Shape 255"/>
          <p:cNvSpPr/>
          <p:nvPr/>
        </p:nvSpPr>
        <p:spPr>
          <a:xfrm flipH="1">
            <a:off x="6781799" y="2133598"/>
            <a:ext cx="304802" cy="4572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56" name="Shape 256"/>
          <p:cNvSpPr/>
          <p:nvPr/>
        </p:nvSpPr>
        <p:spPr>
          <a:xfrm>
            <a:off x="7315199" y="2133600"/>
            <a:ext cx="228602" cy="4572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57" name="Shape 257"/>
          <p:cNvSpPr/>
          <p:nvPr/>
        </p:nvSpPr>
        <p:spPr>
          <a:xfrm>
            <a:off x="4495800" y="1295398"/>
            <a:ext cx="1589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58" name="Shape 258"/>
          <p:cNvSpPr/>
          <p:nvPr/>
        </p:nvSpPr>
        <p:spPr>
          <a:xfrm>
            <a:off x="4495800" y="5714998"/>
            <a:ext cx="1589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59" name="Shape 259"/>
          <p:cNvSpPr/>
          <p:nvPr/>
        </p:nvSpPr>
        <p:spPr>
          <a:xfrm>
            <a:off x="7162800" y="11429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60" name="Shape 260"/>
          <p:cNvSpPr/>
          <p:nvPr/>
        </p:nvSpPr>
        <p:spPr>
          <a:xfrm>
            <a:off x="16002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61" name="Shape 261"/>
          <p:cNvSpPr/>
          <p:nvPr/>
        </p:nvSpPr>
        <p:spPr>
          <a:xfrm>
            <a:off x="1600200" y="1295400"/>
            <a:ext cx="2895600" cy="472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2505" y="21600"/>
                </a:lnTo>
                <a:lnTo>
                  <a:pt x="12505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262" name="Shape 262"/>
          <p:cNvSpPr/>
          <p:nvPr/>
        </p:nvSpPr>
        <p:spPr>
          <a:xfrm>
            <a:off x="3886200" y="36575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63" name="Shape 263"/>
          <p:cNvSpPr/>
          <p:nvPr/>
        </p:nvSpPr>
        <p:spPr>
          <a:xfrm>
            <a:off x="4495800" y="1219200"/>
            <a:ext cx="2667000" cy="480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726" y="21600"/>
                </a:lnTo>
                <a:lnTo>
                  <a:pt x="11726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264" name="Shape 264"/>
          <p:cNvSpPr/>
          <p:nvPr/>
        </p:nvSpPr>
        <p:spPr>
          <a:xfrm>
            <a:off x="10668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265" name="Shape 265"/>
          <p:cNvSpPr/>
          <p:nvPr/>
        </p:nvSpPr>
        <p:spPr>
          <a:xfrm>
            <a:off x="1066800" y="3657600"/>
            <a:ext cx="28194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694"/>
                </a:moveTo>
                <a:lnTo>
                  <a:pt x="0" y="21600"/>
                </a:lnTo>
                <a:lnTo>
                  <a:pt x="18097" y="21600"/>
                </a:lnTo>
                <a:lnTo>
                  <a:pt x="18097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266" name="Shape 266"/>
          <p:cNvSpPr/>
          <p:nvPr/>
        </p:nvSpPr>
        <p:spPr>
          <a:xfrm>
            <a:off x="609600" y="685800"/>
            <a:ext cx="50292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7" name="Shape 267"/>
          <p:cNvSpPr/>
          <p:nvPr/>
        </p:nvSpPr>
        <p:spPr>
          <a:xfrm>
            <a:off x="501650" y="304800"/>
            <a:ext cx="77892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</a:t>
            </a:r>
          </a:p>
        </p:txBody>
      </p:sp>
      <p:sp>
        <p:nvSpPr>
          <p:cNvPr id="268" name="Shape 268"/>
          <p:cNvSpPr/>
          <p:nvPr/>
        </p:nvSpPr>
        <p:spPr>
          <a:xfrm>
            <a:off x="5791200" y="685800"/>
            <a:ext cx="24384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69" name="Shape 269"/>
          <p:cNvSpPr/>
          <p:nvPr/>
        </p:nvSpPr>
        <p:spPr>
          <a:xfrm>
            <a:off x="5715000" y="304800"/>
            <a:ext cx="842553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Phase-II</a:t>
            </a:r>
          </a:p>
        </p:txBody>
      </p:sp>
      <p:sp>
        <p:nvSpPr>
          <p:cNvPr id="270" name="Shape 270"/>
          <p:cNvSpPr/>
          <p:nvPr/>
        </p:nvSpPr>
        <p:spPr>
          <a:xfrm>
            <a:off x="685800" y="3733800"/>
            <a:ext cx="2362200" cy="2286001"/>
          </a:xfrm>
          <a:prstGeom prst="rect">
            <a:avLst/>
          </a:prstGeom>
          <a:ln w="381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271" name="Shape 271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13</a:t>
            </a: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Shape 273"/>
          <p:cNvSpPr/>
          <p:nvPr>
            <p:ph type="title" idx="4294967295"/>
          </p:nvPr>
        </p:nvSpPr>
        <p:spPr>
          <a:xfrm>
            <a:off x="457199" y="128587"/>
            <a:ext cx="8228015" cy="14335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0">
                <a:solidFill>
                  <a:srgbClr val="800000"/>
                </a:solidFill>
                <a:latin typeface="Apple Casual"/>
                <a:ea typeface="Apple Casual"/>
                <a:cs typeface="Apple Casual"/>
                <a:sym typeface="Apple Casu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0000"/>
                </a:solidFill>
              </a:rPr>
              <a:t>Document + Task forms</a:t>
            </a:r>
          </a:p>
        </p:txBody>
      </p:sp>
      <p:sp>
        <p:nvSpPr>
          <p:cNvPr id="274" name="Shape 274"/>
          <p:cNvSpPr/>
          <p:nvPr>
            <p:ph type="body" idx="4294967295"/>
          </p:nvPr>
        </p:nvSpPr>
        <p:spPr>
          <a:xfrm>
            <a:off x="458786" y="1600200"/>
            <a:ext cx="8228015" cy="452437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200">
                <a:solidFill>
                  <a:srgbClr val="262699"/>
                </a:solidFill>
                <a:latin typeface="Apple Casual"/>
                <a:ea typeface="Apple Casual"/>
                <a:cs typeface="Apple Casual"/>
                <a:sym typeface="Apple Casual"/>
              </a:rPr>
              <a:t>Task forms and task list</a:t>
            </a:r>
            <a:endParaRPr>
              <a:solidFill>
                <a:srgbClr val="262699"/>
              </a:solidFill>
              <a:latin typeface="Apple Casual"/>
              <a:ea typeface="Apple Casual"/>
              <a:cs typeface="Apple Casual"/>
              <a:sym typeface="Apple Casual"/>
            </a:endParaRPr>
          </a:p>
          <a:p>
            <a:pPr lvl="2" marL="938212" indent="-304800">
              <a:spcBef>
                <a:spcPts val="600"/>
              </a:spcBef>
              <a:buClr>
                <a:srgbClr val="000000"/>
              </a:buClr>
              <a:buSzPct val="100000"/>
              <a:buFont typeface="Courier New"/>
              <a:buChar char="o"/>
              <a:defRPr sz="1800"/>
            </a:pPr>
            <a:r>
              <a:rPr sz="2400">
                <a:solidFill>
                  <a:srgbClr val="262699"/>
                </a:solidFill>
                <a:latin typeface="Apple Casual"/>
                <a:ea typeface="Apple Casual"/>
                <a:cs typeface="Apple Casual"/>
                <a:sym typeface="Apple Casual"/>
              </a:rPr>
              <a:t>not required for this homework</a:t>
            </a:r>
            <a:endParaRPr sz="2400">
              <a:solidFill>
                <a:srgbClr val="262699"/>
              </a:solidFill>
              <a:latin typeface="Apple Casual"/>
              <a:ea typeface="Apple Casual"/>
              <a:cs typeface="Apple Casual"/>
              <a:sym typeface="Apple Casual"/>
            </a:endParaRPr>
          </a:p>
          <a:p>
            <a:pPr lvl="2" marL="0" indent="633412">
              <a:spcBef>
                <a:spcPts val="600"/>
              </a:spcBef>
              <a:defRPr sz="1800"/>
            </a:pPr>
            <a:endParaRPr sz="2400">
              <a:solidFill>
                <a:srgbClr val="262699"/>
              </a:solidFill>
              <a:latin typeface="Apple Casual"/>
              <a:ea typeface="Apple Casual"/>
              <a:cs typeface="Apple Casual"/>
              <a:sym typeface="Apple Casual"/>
            </a:endParaRPr>
          </a:p>
          <a:p>
            <a:pPr lvl="0">
              <a:defRPr sz="1800"/>
            </a:pPr>
            <a:r>
              <a:rPr sz="3200">
                <a:solidFill>
                  <a:srgbClr val="262699"/>
                </a:solidFill>
                <a:latin typeface="Apple Casual"/>
                <a:ea typeface="Apple Casual"/>
                <a:cs typeface="Apple Casual"/>
                <a:sym typeface="Apple Casual"/>
              </a:rPr>
              <a:t>Document forms and document list</a:t>
            </a:r>
          </a:p>
        </p:txBody>
      </p:sp>
      <p:sp>
        <p:nvSpPr>
          <p:cNvPr id="275" name="Shape 275"/>
          <p:cNvSpPr/>
          <p:nvPr/>
        </p:nvSpPr>
        <p:spPr>
          <a:xfrm>
            <a:off x="1219200" y="3886200"/>
            <a:ext cx="4584700" cy="16002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39687">
              <a:buSzPct val="100000"/>
              <a:buChar char="•"/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D1: registration form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39687">
              <a:buSzPct val="100000"/>
              <a:buChar char="•"/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D2: login form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39687">
              <a:buSzPct val="100000"/>
              <a:buChar char="•"/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D3: timeline form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39687">
              <a:buSzPct val="100000"/>
              <a:buChar char="•"/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…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39687">
              <a:buSzPct val="100000"/>
              <a:buChar char="•"/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Dx: user record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39687">
              <a:buSzPct val="100000"/>
              <a:buChar char="•"/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 …</a:t>
            </a:r>
          </a:p>
        </p:txBody>
      </p:sp>
      <p:sp>
        <p:nvSpPr>
          <p:cNvPr id="276" name="Shape 276"/>
          <p:cNvSpPr/>
          <p:nvPr/>
        </p:nvSpPr>
        <p:spPr>
          <a:xfrm>
            <a:off x="4648200" y="4876800"/>
            <a:ext cx="228600" cy="762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42"/>
                  <a:pt x="10800" y="540"/>
                </a:cubicBezTo>
                <a:lnTo>
                  <a:pt x="10800" y="10260"/>
                </a:lnTo>
                <a:cubicBezTo>
                  <a:pt x="10800" y="10558"/>
                  <a:pt x="15635" y="10800"/>
                  <a:pt x="21600" y="10800"/>
                </a:cubicBezTo>
                <a:cubicBezTo>
                  <a:pt x="15635" y="10800"/>
                  <a:pt x="10800" y="11042"/>
                  <a:pt x="10800" y="11340"/>
                </a:cubicBezTo>
                <a:lnTo>
                  <a:pt x="10800" y="21060"/>
                </a:lnTo>
                <a:cubicBezTo>
                  <a:pt x="10800" y="21358"/>
                  <a:pt x="5965" y="21600"/>
                  <a:pt x="0" y="21600"/>
                </a:cubicBezTo>
              </a:path>
            </a:pathLst>
          </a:custGeom>
          <a:ln>
            <a:solidFill>
              <a:srgbClr val="AF3408"/>
            </a:solidFill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277" name="Shape 277"/>
          <p:cNvSpPr/>
          <p:nvPr/>
        </p:nvSpPr>
        <p:spPr>
          <a:xfrm>
            <a:off x="4876800" y="5029200"/>
            <a:ext cx="859073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internal</a:t>
            </a:r>
          </a:p>
        </p:txBody>
      </p:sp>
      <p:sp>
        <p:nvSpPr>
          <p:cNvPr id="278" name="Shape 278"/>
          <p:cNvSpPr/>
          <p:nvPr/>
        </p:nvSpPr>
        <p:spPr>
          <a:xfrm>
            <a:off x="4648200" y="3810000"/>
            <a:ext cx="228600" cy="9144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cubicBezTo>
                  <a:pt x="5965" y="0"/>
                  <a:pt x="10800" y="201"/>
                  <a:pt x="10800" y="450"/>
                </a:cubicBezTo>
                <a:lnTo>
                  <a:pt x="10800" y="10350"/>
                </a:lnTo>
                <a:cubicBezTo>
                  <a:pt x="10800" y="10599"/>
                  <a:pt x="15635" y="10800"/>
                  <a:pt x="21600" y="10800"/>
                </a:cubicBezTo>
                <a:cubicBezTo>
                  <a:pt x="15635" y="10800"/>
                  <a:pt x="10800" y="11001"/>
                  <a:pt x="10800" y="11250"/>
                </a:cubicBezTo>
                <a:lnTo>
                  <a:pt x="10800" y="21150"/>
                </a:lnTo>
                <a:cubicBezTo>
                  <a:pt x="10800" y="21399"/>
                  <a:pt x="5965" y="21600"/>
                  <a:pt x="0" y="21600"/>
                </a:cubicBezTo>
              </a:path>
            </a:pathLst>
          </a:custGeom>
          <a:ln>
            <a:solidFill>
              <a:srgbClr val="AF3408"/>
            </a:solidFill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279" name="Shape 279"/>
          <p:cNvSpPr/>
          <p:nvPr/>
        </p:nvSpPr>
        <p:spPr>
          <a:xfrm>
            <a:off x="4876800" y="3962400"/>
            <a:ext cx="16891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9687"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external</a:t>
            </a:r>
          </a:p>
        </p:txBody>
      </p:sp>
      <p:sp>
        <p:nvSpPr>
          <p:cNvPr id="280" name="Shape 280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14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/>
          <p:nvPr>
            <p:ph type="title" idx="4294967295"/>
          </p:nvPr>
        </p:nvSpPr>
        <p:spPr>
          <a:xfrm>
            <a:off x="457199" y="128587"/>
            <a:ext cx="8228015" cy="14335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0">
                <a:solidFill>
                  <a:srgbClr val="800000"/>
                </a:solidFill>
                <a:latin typeface="Apple Casual"/>
                <a:ea typeface="Apple Casual"/>
                <a:cs typeface="Apple Casual"/>
                <a:sym typeface="Apple Casu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0000"/>
                </a:solidFill>
              </a:rPr>
              <a:t>Document forms</a:t>
            </a:r>
          </a:p>
        </p:txBody>
      </p:sp>
      <p:sp>
        <p:nvSpPr>
          <p:cNvPr id="283" name="Shape 283"/>
          <p:cNvSpPr/>
          <p:nvPr>
            <p:ph type="body" idx="4294967295"/>
          </p:nvPr>
        </p:nvSpPr>
        <p:spPr>
          <a:xfrm>
            <a:off x="762000" y="1600200"/>
            <a:ext cx="3632200" cy="1828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329184" indent="-329184" defTabSz="438911">
              <a:lnSpc>
                <a:spcPct val="90000"/>
              </a:lnSpc>
              <a:spcBef>
                <a:spcPts val="700"/>
              </a:spcBef>
              <a:defRPr sz="1800"/>
            </a:pPr>
            <a:r>
              <a:rPr sz="3000">
                <a:solidFill>
                  <a:srgbClr val="262699"/>
                </a:solidFill>
                <a:latin typeface="Apple Casual"/>
                <a:ea typeface="Apple Casual"/>
                <a:cs typeface="Apple Casual"/>
                <a:sym typeface="Apple Casual"/>
              </a:rPr>
              <a:t>D1: registration form</a:t>
            </a:r>
            <a:endParaRPr sz="3000">
              <a:solidFill>
                <a:srgbClr val="262699"/>
              </a:solidFill>
              <a:latin typeface="Apple Casual"/>
              <a:ea typeface="Apple Casual"/>
              <a:cs typeface="Apple Casual"/>
              <a:sym typeface="Apple Casual"/>
            </a:endParaRPr>
          </a:p>
          <a:p>
            <a:pPr lvl="1" marL="685799" indent="-396240" defTabSz="43891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600">
                <a:solidFill>
                  <a:srgbClr val="262699"/>
                </a:solidFill>
                <a:latin typeface="Apple Casual"/>
                <a:ea typeface="Apple Casual"/>
                <a:cs typeface="Apple Casual"/>
                <a:sym typeface="Apple Casual"/>
              </a:rPr>
              <a:t>username</a:t>
            </a:r>
            <a:endParaRPr sz="2600">
              <a:solidFill>
                <a:srgbClr val="262699"/>
              </a:solidFill>
              <a:latin typeface="Apple Casual"/>
              <a:ea typeface="Apple Casual"/>
              <a:cs typeface="Apple Casual"/>
              <a:sym typeface="Apple Casual"/>
            </a:endParaRPr>
          </a:p>
          <a:p>
            <a:pPr lvl="1" marL="685799" indent="-396240" defTabSz="438911">
              <a:lnSpc>
                <a:spcPct val="90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600">
                <a:solidFill>
                  <a:srgbClr val="262699"/>
                </a:solidFill>
                <a:latin typeface="Apple Casual"/>
                <a:ea typeface="Apple Casual"/>
                <a:cs typeface="Apple Casual"/>
                <a:sym typeface="Apple Casual"/>
              </a:rPr>
              <a:t>Password</a:t>
            </a:r>
          </a:p>
        </p:txBody>
      </p:sp>
      <p:sp>
        <p:nvSpPr>
          <p:cNvPr id="284" name="Shape 284"/>
          <p:cNvSpPr/>
          <p:nvPr/>
        </p:nvSpPr>
        <p:spPr>
          <a:xfrm>
            <a:off x="4572000" y="1828800"/>
            <a:ext cx="3136901" cy="99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marL="233361" indent="-193673">
              <a:spcBef>
                <a:spcPts val="500"/>
              </a:spcBef>
              <a:defRPr sz="1800"/>
            </a:pPr>
            <a:r>
              <a:rPr sz="2600">
                <a:latin typeface="Lucida Grande"/>
                <a:ea typeface="Lucida Grande"/>
                <a:cs typeface="Lucida Grande"/>
                <a:sym typeface="Lucida Grande"/>
              </a:rPr>
              <a:t>Dx: user record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lvl="0" marL="312736" indent="-273050">
              <a:spcBef>
                <a:spcPts val="300"/>
              </a:spcBef>
              <a:buSzPct val="100000"/>
              <a:buFont typeface="Lucida Grande"/>
              <a:buChar char=""/>
              <a:defRPr sz="1800"/>
            </a:pP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username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312736" indent="-273050">
              <a:spcBef>
                <a:spcPts val="300"/>
              </a:spcBef>
              <a:buSzPct val="100000"/>
              <a:buFont typeface="Lucida Grande"/>
              <a:buChar char=""/>
              <a:defRPr sz="1800"/>
            </a:pPr>
            <a:r>
              <a:rPr>
                <a:latin typeface="Lucida Grande"/>
                <a:ea typeface="Lucida Grande"/>
                <a:cs typeface="Lucida Grande"/>
                <a:sym typeface="Lucida Grande"/>
              </a:rPr>
              <a:t>Password</a:t>
            </a:r>
          </a:p>
        </p:txBody>
      </p:sp>
      <p:sp>
        <p:nvSpPr>
          <p:cNvPr id="285" name="Shape 285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15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9" name="Group 289"/>
          <p:cNvGrpSpPr/>
          <p:nvPr/>
        </p:nvGrpSpPr>
        <p:grpSpPr>
          <a:xfrm>
            <a:off x="914400" y="838200"/>
            <a:ext cx="1689101" cy="685800"/>
            <a:chOff x="0" y="0"/>
            <a:chExt cx="1689100" cy="685800"/>
          </a:xfrm>
        </p:grpSpPr>
        <p:sp>
          <p:nvSpPr>
            <p:cNvPr id="287" name="Shape 287"/>
            <p:cNvSpPr/>
            <p:nvPr/>
          </p:nvSpPr>
          <p:spPr>
            <a:xfrm>
              <a:off x="7620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description</a:t>
              </a:r>
            </a:p>
          </p:txBody>
        </p:sp>
        <p:sp>
          <p:nvSpPr>
            <p:cNvPr id="288" name="Shape 288"/>
            <p:cNvSpPr/>
            <p:nvPr/>
          </p:nvSpPr>
          <p:spPr>
            <a:xfrm>
              <a:off x="0" y="0"/>
              <a:ext cx="1676401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292" name="Group 292"/>
          <p:cNvGrpSpPr/>
          <p:nvPr/>
        </p:nvGrpSpPr>
        <p:grpSpPr>
          <a:xfrm>
            <a:off x="990583" y="1828791"/>
            <a:ext cx="1612918" cy="609588"/>
            <a:chOff x="-16" y="-8"/>
            <a:chExt cx="1612917" cy="609587"/>
          </a:xfrm>
        </p:grpSpPr>
        <p:sp>
          <p:nvSpPr>
            <p:cNvPr id="290" name="Shape 290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1" name="Shape 291"/>
            <p:cNvSpPr/>
            <p:nvPr/>
          </p:nvSpPr>
          <p:spPr>
            <a:xfrm>
              <a:off x="0" y="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req. anal.</a:t>
              </a:r>
            </a:p>
          </p:txBody>
        </p:sp>
      </p:grpSp>
      <p:grpSp>
        <p:nvGrpSpPr>
          <p:cNvPr id="295" name="Group 295"/>
          <p:cNvGrpSpPr/>
          <p:nvPr/>
        </p:nvGrpSpPr>
        <p:grpSpPr>
          <a:xfrm>
            <a:off x="762000" y="2743200"/>
            <a:ext cx="2070100" cy="685800"/>
            <a:chOff x="0" y="0"/>
            <a:chExt cx="2070100" cy="685800"/>
          </a:xfrm>
        </p:grpSpPr>
        <p:sp>
          <p:nvSpPr>
            <p:cNvPr id="293" name="Shape 293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4" name="Shape 294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top level I.F.D.</a:t>
              </a:r>
            </a:p>
          </p:txBody>
        </p:sp>
      </p:grpSp>
      <p:grpSp>
        <p:nvGrpSpPr>
          <p:cNvPr id="298" name="Group 298"/>
          <p:cNvGrpSpPr/>
          <p:nvPr/>
        </p:nvGrpSpPr>
        <p:grpSpPr>
          <a:xfrm>
            <a:off x="1066783" y="3886191"/>
            <a:ext cx="1612918" cy="609588"/>
            <a:chOff x="-16" y="-8"/>
            <a:chExt cx="1612917" cy="609587"/>
          </a:xfrm>
        </p:grpSpPr>
        <p:sp>
          <p:nvSpPr>
            <p:cNvPr id="296" name="Shape 296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297" name="Shape 297"/>
            <p:cNvSpPr/>
            <p:nvPr/>
          </p:nvSpPr>
          <p:spPr>
            <a:xfrm>
              <a:off x="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sys. anal.</a:t>
              </a:r>
            </a:p>
          </p:txBody>
        </p:sp>
      </p:grpSp>
      <p:grpSp>
        <p:nvGrpSpPr>
          <p:cNvPr id="301" name="Group 301"/>
          <p:cNvGrpSpPr/>
          <p:nvPr/>
        </p:nvGrpSpPr>
        <p:grpSpPr>
          <a:xfrm>
            <a:off x="3733780" y="1600191"/>
            <a:ext cx="1993920" cy="609588"/>
            <a:chOff x="-19" y="-8"/>
            <a:chExt cx="1993919" cy="609587"/>
          </a:xfrm>
        </p:grpSpPr>
        <p:sp>
          <p:nvSpPr>
            <p:cNvPr id="299" name="Shape 299"/>
            <p:cNvSpPr/>
            <p:nvPr/>
          </p:nvSpPr>
          <p:spPr>
            <a:xfrm>
              <a:off x="-20" y="-9"/>
              <a:ext cx="1508088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0" name="Shape 300"/>
            <p:cNvSpPr/>
            <p:nvPr/>
          </p:nvSpPr>
          <p:spPr>
            <a:xfrm>
              <a:off x="0" y="0"/>
              <a:ext cx="19939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conc. mod.</a:t>
              </a:r>
            </a:p>
          </p:txBody>
        </p:sp>
      </p:grpSp>
      <p:grpSp>
        <p:nvGrpSpPr>
          <p:cNvPr id="304" name="Group 304"/>
          <p:cNvGrpSpPr/>
          <p:nvPr/>
        </p:nvGrpSpPr>
        <p:grpSpPr>
          <a:xfrm>
            <a:off x="6476977" y="1523991"/>
            <a:ext cx="2070123" cy="609588"/>
            <a:chOff x="-20" y="-8"/>
            <a:chExt cx="2070121" cy="609587"/>
          </a:xfrm>
        </p:grpSpPr>
        <p:sp>
          <p:nvSpPr>
            <p:cNvPr id="302" name="Shape 302"/>
            <p:cNvSpPr/>
            <p:nvPr/>
          </p:nvSpPr>
          <p:spPr>
            <a:xfrm>
              <a:off x="-21" y="-9"/>
              <a:ext cx="156682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3" name="Shape 303"/>
            <p:cNvSpPr/>
            <p:nvPr/>
          </p:nvSpPr>
          <p:spPr>
            <a:xfrm>
              <a:off x="0" y="0"/>
              <a:ext cx="20701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impl.+test.</a:t>
              </a:r>
            </a:p>
          </p:txBody>
        </p:sp>
      </p:grpSp>
      <p:grpSp>
        <p:nvGrpSpPr>
          <p:cNvPr id="307" name="Group 307"/>
          <p:cNvGrpSpPr/>
          <p:nvPr/>
        </p:nvGrpSpPr>
        <p:grpSpPr>
          <a:xfrm>
            <a:off x="609600" y="5029200"/>
            <a:ext cx="2527300" cy="685800"/>
            <a:chOff x="0" y="0"/>
            <a:chExt cx="2527300" cy="685800"/>
          </a:xfrm>
        </p:grpSpPr>
        <p:sp>
          <p:nvSpPr>
            <p:cNvPr id="305" name="Shape 305"/>
            <p:cNvSpPr/>
            <p:nvPr/>
          </p:nvSpPr>
          <p:spPr>
            <a:xfrm>
              <a:off x="92075" y="0"/>
              <a:ext cx="22352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6" name="Shape 306"/>
            <p:cNvSpPr/>
            <p:nvPr/>
          </p:nvSpPr>
          <p:spPr>
            <a:xfrm>
              <a:off x="0" y="76200"/>
              <a:ext cx="2527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task + doc forms.</a:t>
              </a:r>
            </a:p>
          </p:txBody>
        </p:sp>
      </p:grpSp>
      <p:grpSp>
        <p:nvGrpSpPr>
          <p:cNvPr id="310" name="Group 310"/>
          <p:cNvGrpSpPr/>
          <p:nvPr/>
        </p:nvGrpSpPr>
        <p:grpSpPr>
          <a:xfrm>
            <a:off x="3505200" y="2743200"/>
            <a:ext cx="2070100" cy="685800"/>
            <a:chOff x="0" y="0"/>
            <a:chExt cx="2070100" cy="685800"/>
          </a:xfrm>
        </p:grpSpPr>
        <p:sp>
          <p:nvSpPr>
            <p:cNvPr id="308" name="Shape 308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09" name="Shape 309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schema.</a:t>
              </a:r>
            </a:p>
          </p:txBody>
        </p:sp>
      </p:grpSp>
      <p:grpSp>
        <p:nvGrpSpPr>
          <p:cNvPr id="313" name="Group 313"/>
          <p:cNvGrpSpPr/>
          <p:nvPr/>
        </p:nvGrpSpPr>
        <p:grpSpPr>
          <a:xfrm>
            <a:off x="6019800" y="2590800"/>
            <a:ext cx="1079500" cy="457200"/>
            <a:chOff x="0" y="0"/>
            <a:chExt cx="1079500" cy="457200"/>
          </a:xfrm>
        </p:grpSpPr>
        <p:sp>
          <p:nvSpPr>
            <p:cNvPr id="311" name="Shape 311"/>
            <p:cNvSpPr/>
            <p:nvPr/>
          </p:nvSpPr>
          <p:spPr>
            <a:xfrm>
              <a:off x="38100" y="0"/>
              <a:ext cx="949325" cy="4572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12" name="Shape 312"/>
            <p:cNvSpPr/>
            <p:nvPr/>
          </p:nvSpPr>
          <p:spPr>
            <a:xfrm>
              <a:off x="0" y="50800"/>
              <a:ext cx="10795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code.</a:t>
              </a:r>
            </a:p>
          </p:txBody>
        </p:sp>
      </p:grpSp>
      <p:sp>
        <p:nvSpPr>
          <p:cNvPr id="314" name="Shape 314"/>
          <p:cNvSpPr/>
          <p:nvPr/>
        </p:nvSpPr>
        <p:spPr>
          <a:xfrm>
            <a:off x="1600200" y="15239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15" name="Shape 315"/>
          <p:cNvSpPr/>
          <p:nvPr/>
        </p:nvSpPr>
        <p:spPr>
          <a:xfrm>
            <a:off x="1600200" y="24383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16" name="Shape 316"/>
          <p:cNvSpPr/>
          <p:nvPr/>
        </p:nvSpPr>
        <p:spPr>
          <a:xfrm>
            <a:off x="1600199" y="3428999"/>
            <a:ext cx="1589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17" name="Shape 317"/>
          <p:cNvSpPr/>
          <p:nvPr/>
        </p:nvSpPr>
        <p:spPr>
          <a:xfrm>
            <a:off x="1600198" y="4495799"/>
            <a:ext cx="1591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grpSp>
        <p:nvGrpSpPr>
          <p:cNvPr id="320" name="Group 320"/>
          <p:cNvGrpSpPr/>
          <p:nvPr/>
        </p:nvGrpSpPr>
        <p:grpSpPr>
          <a:xfrm>
            <a:off x="3809982" y="3886191"/>
            <a:ext cx="1765318" cy="609588"/>
            <a:chOff x="-17" y="-8"/>
            <a:chExt cx="1765317" cy="609587"/>
          </a:xfrm>
        </p:grpSpPr>
        <p:sp>
          <p:nvSpPr>
            <p:cNvPr id="318" name="Shape 318"/>
            <p:cNvSpPr/>
            <p:nvPr/>
          </p:nvSpPr>
          <p:spPr>
            <a:xfrm>
              <a:off x="-18" y="-9"/>
              <a:ext cx="133505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19" name="Shape 319"/>
            <p:cNvSpPr/>
            <p:nvPr/>
          </p:nvSpPr>
          <p:spPr>
            <a:xfrm>
              <a:off x="0" y="0"/>
              <a:ext cx="1765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task emul.</a:t>
              </a:r>
            </a:p>
          </p:txBody>
        </p:sp>
      </p:grpSp>
      <p:grpSp>
        <p:nvGrpSpPr>
          <p:cNvPr id="323" name="Group 323"/>
          <p:cNvGrpSpPr/>
          <p:nvPr/>
        </p:nvGrpSpPr>
        <p:grpSpPr>
          <a:xfrm>
            <a:off x="7315200" y="2590800"/>
            <a:ext cx="1003300" cy="533400"/>
            <a:chOff x="0" y="0"/>
            <a:chExt cx="1003300" cy="533400"/>
          </a:xfrm>
        </p:grpSpPr>
        <p:sp>
          <p:nvSpPr>
            <p:cNvPr id="321" name="Shape 321"/>
            <p:cNvSpPr/>
            <p:nvPr/>
          </p:nvSpPr>
          <p:spPr>
            <a:xfrm>
              <a:off x="36512" y="0"/>
              <a:ext cx="879476" cy="5334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22" name="Shape 322"/>
            <p:cNvSpPr/>
            <p:nvPr/>
          </p:nvSpPr>
          <p:spPr>
            <a:xfrm>
              <a:off x="0" y="58737"/>
              <a:ext cx="1003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tests</a:t>
              </a:r>
            </a:p>
          </p:txBody>
        </p:sp>
      </p:grpSp>
      <p:grpSp>
        <p:nvGrpSpPr>
          <p:cNvPr id="326" name="Group 326"/>
          <p:cNvGrpSpPr/>
          <p:nvPr/>
        </p:nvGrpSpPr>
        <p:grpSpPr>
          <a:xfrm>
            <a:off x="6400800" y="3429000"/>
            <a:ext cx="1612901" cy="609600"/>
            <a:chOff x="0" y="0"/>
            <a:chExt cx="1612900" cy="609600"/>
          </a:xfrm>
        </p:grpSpPr>
        <p:sp>
          <p:nvSpPr>
            <p:cNvPr id="324" name="Shape 324"/>
            <p:cNvSpPr/>
            <p:nvPr/>
          </p:nvSpPr>
          <p:spPr>
            <a:xfrm>
              <a:off x="58737" y="0"/>
              <a:ext cx="1422402" cy="6096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25" name="Shape 325"/>
            <p:cNvSpPr/>
            <p:nvPr/>
          </p:nvSpPr>
          <p:spPr>
            <a:xfrm>
              <a:off x="0" y="66675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9687">
                <a:defRPr sz="1800"/>
              </a:pPr>
              <a:r>
                <a:rPr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rPr>
                <a:t>user</a:t>
              </a:r>
              <a:r>
                <a:rPr>
                  <a:solidFill>
                    <a:srgbClr val="371DA3"/>
                  </a:solidFill>
                  <a:latin typeface="Arial"/>
                  <a:ea typeface="Arial"/>
                  <a:cs typeface="Arial"/>
                  <a:sym typeface="Arial"/>
                </a:rPr>
                <a:t>’</a:t>
              </a:r>
              <a:r>
                <a:rPr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rPr>
                <a:t>s man.</a:t>
              </a:r>
            </a:p>
          </p:txBody>
        </p:sp>
      </p:grpSp>
      <p:grpSp>
        <p:nvGrpSpPr>
          <p:cNvPr id="329" name="Group 329"/>
          <p:cNvGrpSpPr/>
          <p:nvPr/>
        </p:nvGrpSpPr>
        <p:grpSpPr>
          <a:xfrm>
            <a:off x="3505200" y="5029200"/>
            <a:ext cx="2070100" cy="685800"/>
            <a:chOff x="0" y="0"/>
            <a:chExt cx="2070100" cy="685800"/>
          </a:xfrm>
        </p:grpSpPr>
        <p:sp>
          <p:nvSpPr>
            <p:cNvPr id="327" name="Shape 327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28" name="Shape 328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pseudo-code</a:t>
              </a:r>
            </a:p>
          </p:txBody>
        </p:sp>
      </p:grpSp>
      <p:sp>
        <p:nvSpPr>
          <p:cNvPr id="330" name="Shape 330"/>
          <p:cNvSpPr/>
          <p:nvPr/>
        </p:nvSpPr>
        <p:spPr>
          <a:xfrm>
            <a:off x="4495798" y="2209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1" name="Shape 331"/>
          <p:cNvSpPr/>
          <p:nvPr/>
        </p:nvSpPr>
        <p:spPr>
          <a:xfrm>
            <a:off x="4495798" y="3428999"/>
            <a:ext cx="1590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2" name="Shape 332"/>
          <p:cNvSpPr/>
          <p:nvPr/>
        </p:nvSpPr>
        <p:spPr>
          <a:xfrm>
            <a:off x="4495798" y="4495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3" name="Shape 333"/>
          <p:cNvSpPr/>
          <p:nvPr/>
        </p:nvSpPr>
        <p:spPr>
          <a:xfrm>
            <a:off x="7162798" y="2133600"/>
            <a:ext cx="1590" cy="1295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4" name="Shape 334"/>
          <p:cNvSpPr/>
          <p:nvPr/>
        </p:nvSpPr>
        <p:spPr>
          <a:xfrm flipH="1">
            <a:off x="6781799" y="2133598"/>
            <a:ext cx="304802" cy="4572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5" name="Shape 335"/>
          <p:cNvSpPr/>
          <p:nvPr/>
        </p:nvSpPr>
        <p:spPr>
          <a:xfrm>
            <a:off x="7315199" y="2133600"/>
            <a:ext cx="228602" cy="4572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6" name="Shape 336"/>
          <p:cNvSpPr/>
          <p:nvPr/>
        </p:nvSpPr>
        <p:spPr>
          <a:xfrm>
            <a:off x="4495800" y="1295398"/>
            <a:ext cx="1589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7" name="Shape 337"/>
          <p:cNvSpPr/>
          <p:nvPr/>
        </p:nvSpPr>
        <p:spPr>
          <a:xfrm>
            <a:off x="4495800" y="5714998"/>
            <a:ext cx="1589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8" name="Shape 338"/>
          <p:cNvSpPr/>
          <p:nvPr/>
        </p:nvSpPr>
        <p:spPr>
          <a:xfrm>
            <a:off x="7162800" y="11429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39" name="Shape 339"/>
          <p:cNvSpPr/>
          <p:nvPr/>
        </p:nvSpPr>
        <p:spPr>
          <a:xfrm>
            <a:off x="16002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40" name="Shape 340"/>
          <p:cNvSpPr/>
          <p:nvPr/>
        </p:nvSpPr>
        <p:spPr>
          <a:xfrm>
            <a:off x="1600200" y="1295400"/>
            <a:ext cx="2895600" cy="472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2505" y="21600"/>
                </a:lnTo>
                <a:lnTo>
                  <a:pt x="12505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341" name="Shape 341"/>
          <p:cNvSpPr/>
          <p:nvPr/>
        </p:nvSpPr>
        <p:spPr>
          <a:xfrm>
            <a:off x="3886200" y="36575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42" name="Shape 342"/>
          <p:cNvSpPr/>
          <p:nvPr/>
        </p:nvSpPr>
        <p:spPr>
          <a:xfrm>
            <a:off x="4495800" y="1219200"/>
            <a:ext cx="2667000" cy="480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726" y="21600"/>
                </a:lnTo>
                <a:lnTo>
                  <a:pt x="11726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343" name="Shape 343"/>
          <p:cNvSpPr/>
          <p:nvPr/>
        </p:nvSpPr>
        <p:spPr>
          <a:xfrm>
            <a:off x="10668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44" name="Shape 344"/>
          <p:cNvSpPr/>
          <p:nvPr/>
        </p:nvSpPr>
        <p:spPr>
          <a:xfrm>
            <a:off x="1066800" y="3657600"/>
            <a:ext cx="28194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694"/>
                </a:moveTo>
                <a:lnTo>
                  <a:pt x="0" y="21600"/>
                </a:lnTo>
                <a:lnTo>
                  <a:pt x="18097" y="21600"/>
                </a:lnTo>
                <a:lnTo>
                  <a:pt x="18097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345" name="Shape 345"/>
          <p:cNvSpPr/>
          <p:nvPr/>
        </p:nvSpPr>
        <p:spPr>
          <a:xfrm>
            <a:off x="609600" y="685800"/>
            <a:ext cx="50292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6" name="Shape 346"/>
          <p:cNvSpPr/>
          <p:nvPr/>
        </p:nvSpPr>
        <p:spPr>
          <a:xfrm>
            <a:off x="501650" y="304800"/>
            <a:ext cx="77892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</a:t>
            </a:r>
          </a:p>
        </p:txBody>
      </p:sp>
      <p:sp>
        <p:nvSpPr>
          <p:cNvPr id="347" name="Shape 347"/>
          <p:cNvSpPr/>
          <p:nvPr/>
        </p:nvSpPr>
        <p:spPr>
          <a:xfrm>
            <a:off x="5791200" y="685800"/>
            <a:ext cx="24384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48" name="Shape 348"/>
          <p:cNvSpPr/>
          <p:nvPr/>
        </p:nvSpPr>
        <p:spPr>
          <a:xfrm>
            <a:off x="5715000" y="304800"/>
            <a:ext cx="842553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Phase-II</a:t>
            </a:r>
          </a:p>
        </p:txBody>
      </p:sp>
      <p:sp>
        <p:nvSpPr>
          <p:cNvPr id="349" name="Shape 349"/>
          <p:cNvSpPr/>
          <p:nvPr/>
        </p:nvSpPr>
        <p:spPr>
          <a:xfrm>
            <a:off x="3200400" y="1219199"/>
            <a:ext cx="2362200" cy="2286002"/>
          </a:xfrm>
          <a:prstGeom prst="rect">
            <a:avLst/>
          </a:prstGeom>
          <a:ln w="381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350" name="Shape 350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16</a:t>
            </a:r>
          </a:p>
        </p:txBody>
      </p: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/>
          <p:nvPr>
            <p:ph type="title" idx="4294967295"/>
          </p:nvPr>
        </p:nvSpPr>
        <p:spPr>
          <a:xfrm>
            <a:off x="457199" y="128587"/>
            <a:ext cx="8228015" cy="14335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0">
                <a:solidFill>
                  <a:srgbClr val="800000"/>
                </a:solidFill>
                <a:latin typeface="Apple Casual"/>
                <a:ea typeface="Apple Casual"/>
                <a:cs typeface="Apple Casual"/>
                <a:sym typeface="Apple Casu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0000"/>
                </a:solidFill>
              </a:rPr>
              <a:t>E-R diagram</a:t>
            </a:r>
          </a:p>
        </p:txBody>
      </p:sp>
      <p:sp>
        <p:nvSpPr>
          <p:cNvPr id="353" name="Shape 353"/>
          <p:cNvSpPr/>
          <p:nvPr/>
        </p:nvSpPr>
        <p:spPr>
          <a:xfrm>
            <a:off x="838200" y="1600200"/>
            <a:ext cx="6288584" cy="1625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/>
          <a:p>
            <a:pPr lvl="0" marL="496887" indent="-457200">
              <a:buSzPct val="100000"/>
              <a:buChar char="•"/>
              <a:defRPr sz="1800"/>
            </a:pP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145998" indent="-1106311">
              <a:buSzPct val="100000"/>
              <a:buChar char="•"/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 Specify cardinalities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145998" indent="-1106311">
              <a:buSzPct val="100000"/>
              <a:buChar char="•"/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 Think about weak/strong entities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145998" indent="-1106311">
              <a:buSzPct val="100000"/>
              <a:buChar char="•"/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Justify unconventional choices</a:t>
            </a:r>
          </a:p>
        </p:txBody>
      </p:sp>
      <p:sp>
        <p:nvSpPr>
          <p:cNvPr id="354" name="Shape 354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17</a:t>
            </a:r>
          </a:p>
        </p:txBody>
      </p:sp>
    </p:spTree>
  </p:cSld>
  <p:clrMapOvr>
    <a:masterClrMapping/>
  </p:clrMapOvr>
  <p:transition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Shape 356"/>
          <p:cNvSpPr/>
          <p:nvPr>
            <p:ph type="title" idx="4294967295"/>
          </p:nvPr>
        </p:nvSpPr>
        <p:spPr>
          <a:xfrm>
            <a:off x="685800" y="-1589"/>
            <a:ext cx="8178800" cy="798515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0">
                <a:solidFill>
                  <a:srgbClr val="800000"/>
                </a:solidFill>
                <a:latin typeface="Apple Casual"/>
                <a:ea typeface="Apple Casual"/>
                <a:cs typeface="Apple Casual"/>
                <a:sym typeface="Apple Casu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0000"/>
                </a:solidFill>
              </a:rPr>
              <a:t>Relational schema</a:t>
            </a:r>
          </a:p>
        </p:txBody>
      </p:sp>
      <p:sp>
        <p:nvSpPr>
          <p:cNvPr id="357" name="Shape 357"/>
          <p:cNvSpPr/>
          <p:nvPr>
            <p:ph type="body" idx="4294967295"/>
          </p:nvPr>
        </p:nvSpPr>
        <p:spPr>
          <a:xfrm>
            <a:off x="609600" y="1524000"/>
            <a:ext cx="7772400" cy="37719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1" marL="1012825" indent="-711200"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800">
                <a:latin typeface="Apple Casual"/>
                <a:ea typeface="Apple Casual"/>
                <a:cs typeface="Apple Casual"/>
                <a:sym typeface="Apple Casual"/>
              </a:rPr>
              <a:t>Give the definition of the schema</a:t>
            </a:r>
            <a:endParaRPr sz="2800">
              <a:solidFill>
                <a:srgbClr val="262699"/>
              </a:solidFill>
              <a:latin typeface="Apple Casual"/>
              <a:ea typeface="Apple Casual"/>
              <a:cs typeface="Apple Casual"/>
              <a:sym typeface="Apple Casual"/>
            </a:endParaRPr>
          </a:p>
          <a:p>
            <a:pPr lvl="1" marL="1012825" indent="-711200">
              <a:spcBef>
                <a:spcPts val="700"/>
              </a:spcBef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2800">
                <a:latin typeface="Apple Casual"/>
                <a:ea typeface="Apple Casual"/>
                <a:cs typeface="Apple Casual"/>
                <a:sym typeface="Apple Casual"/>
              </a:rPr>
              <a:t>Give SQL DDL statements including constraints.</a:t>
            </a:r>
          </a:p>
        </p:txBody>
      </p:sp>
      <p:sp>
        <p:nvSpPr>
          <p:cNvPr id="358" name="Shape 358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18</a:t>
            </a:r>
          </a:p>
        </p:txBody>
      </p:sp>
    </p:spTree>
  </p:cSld>
  <p:clrMapOvr>
    <a:masterClrMapping/>
  </p:clrMapOvr>
  <p:transition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2" name="Group 362"/>
          <p:cNvGrpSpPr/>
          <p:nvPr/>
        </p:nvGrpSpPr>
        <p:grpSpPr>
          <a:xfrm>
            <a:off x="914400" y="838200"/>
            <a:ext cx="1689101" cy="685800"/>
            <a:chOff x="0" y="0"/>
            <a:chExt cx="1689100" cy="685800"/>
          </a:xfrm>
        </p:grpSpPr>
        <p:sp>
          <p:nvSpPr>
            <p:cNvPr id="360" name="Shape 360"/>
            <p:cNvSpPr/>
            <p:nvPr/>
          </p:nvSpPr>
          <p:spPr>
            <a:xfrm>
              <a:off x="7620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description</a:t>
              </a:r>
            </a:p>
          </p:txBody>
        </p:sp>
        <p:sp>
          <p:nvSpPr>
            <p:cNvPr id="361" name="Shape 361"/>
            <p:cNvSpPr/>
            <p:nvPr/>
          </p:nvSpPr>
          <p:spPr>
            <a:xfrm>
              <a:off x="0" y="0"/>
              <a:ext cx="1676401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365" name="Group 365"/>
          <p:cNvGrpSpPr/>
          <p:nvPr/>
        </p:nvGrpSpPr>
        <p:grpSpPr>
          <a:xfrm>
            <a:off x="990583" y="1828791"/>
            <a:ext cx="1612918" cy="609588"/>
            <a:chOff x="-16" y="-8"/>
            <a:chExt cx="1612917" cy="609587"/>
          </a:xfrm>
        </p:grpSpPr>
        <p:sp>
          <p:nvSpPr>
            <p:cNvPr id="363" name="Shape 363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64" name="Shape 364"/>
            <p:cNvSpPr/>
            <p:nvPr/>
          </p:nvSpPr>
          <p:spPr>
            <a:xfrm>
              <a:off x="0" y="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req. anal.</a:t>
              </a:r>
            </a:p>
          </p:txBody>
        </p:sp>
      </p:grpSp>
      <p:grpSp>
        <p:nvGrpSpPr>
          <p:cNvPr id="368" name="Group 368"/>
          <p:cNvGrpSpPr/>
          <p:nvPr/>
        </p:nvGrpSpPr>
        <p:grpSpPr>
          <a:xfrm>
            <a:off x="762000" y="2743200"/>
            <a:ext cx="2070100" cy="685800"/>
            <a:chOff x="0" y="0"/>
            <a:chExt cx="2070100" cy="685800"/>
          </a:xfrm>
        </p:grpSpPr>
        <p:sp>
          <p:nvSpPr>
            <p:cNvPr id="366" name="Shape 366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67" name="Shape 367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top level I.F.D.</a:t>
              </a:r>
            </a:p>
          </p:txBody>
        </p:sp>
      </p:grpSp>
      <p:grpSp>
        <p:nvGrpSpPr>
          <p:cNvPr id="371" name="Group 371"/>
          <p:cNvGrpSpPr/>
          <p:nvPr/>
        </p:nvGrpSpPr>
        <p:grpSpPr>
          <a:xfrm>
            <a:off x="1066783" y="3886191"/>
            <a:ext cx="1612918" cy="609588"/>
            <a:chOff x="-16" y="-8"/>
            <a:chExt cx="1612917" cy="609587"/>
          </a:xfrm>
        </p:grpSpPr>
        <p:sp>
          <p:nvSpPr>
            <p:cNvPr id="369" name="Shape 369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70" name="Shape 370"/>
            <p:cNvSpPr/>
            <p:nvPr/>
          </p:nvSpPr>
          <p:spPr>
            <a:xfrm>
              <a:off x="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sys. anal.</a:t>
              </a:r>
            </a:p>
          </p:txBody>
        </p:sp>
      </p:grpSp>
      <p:grpSp>
        <p:nvGrpSpPr>
          <p:cNvPr id="374" name="Group 374"/>
          <p:cNvGrpSpPr/>
          <p:nvPr/>
        </p:nvGrpSpPr>
        <p:grpSpPr>
          <a:xfrm>
            <a:off x="3733780" y="1600191"/>
            <a:ext cx="1993920" cy="609588"/>
            <a:chOff x="-19" y="-8"/>
            <a:chExt cx="1993919" cy="609587"/>
          </a:xfrm>
        </p:grpSpPr>
        <p:sp>
          <p:nvSpPr>
            <p:cNvPr id="372" name="Shape 372"/>
            <p:cNvSpPr/>
            <p:nvPr/>
          </p:nvSpPr>
          <p:spPr>
            <a:xfrm>
              <a:off x="-20" y="-9"/>
              <a:ext cx="1508088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73" name="Shape 373"/>
            <p:cNvSpPr/>
            <p:nvPr/>
          </p:nvSpPr>
          <p:spPr>
            <a:xfrm>
              <a:off x="0" y="0"/>
              <a:ext cx="19939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conc. mod.</a:t>
              </a:r>
            </a:p>
          </p:txBody>
        </p:sp>
      </p:grpSp>
      <p:grpSp>
        <p:nvGrpSpPr>
          <p:cNvPr id="377" name="Group 377"/>
          <p:cNvGrpSpPr/>
          <p:nvPr/>
        </p:nvGrpSpPr>
        <p:grpSpPr>
          <a:xfrm>
            <a:off x="6476977" y="1523991"/>
            <a:ext cx="2070123" cy="609588"/>
            <a:chOff x="-20" y="-8"/>
            <a:chExt cx="2070121" cy="609587"/>
          </a:xfrm>
        </p:grpSpPr>
        <p:sp>
          <p:nvSpPr>
            <p:cNvPr id="375" name="Shape 375"/>
            <p:cNvSpPr/>
            <p:nvPr/>
          </p:nvSpPr>
          <p:spPr>
            <a:xfrm>
              <a:off x="-21" y="-9"/>
              <a:ext cx="156682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76" name="Shape 376"/>
            <p:cNvSpPr/>
            <p:nvPr/>
          </p:nvSpPr>
          <p:spPr>
            <a:xfrm>
              <a:off x="0" y="0"/>
              <a:ext cx="20701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impl.+test.</a:t>
              </a:r>
            </a:p>
          </p:txBody>
        </p:sp>
      </p:grpSp>
      <p:grpSp>
        <p:nvGrpSpPr>
          <p:cNvPr id="380" name="Group 380"/>
          <p:cNvGrpSpPr/>
          <p:nvPr/>
        </p:nvGrpSpPr>
        <p:grpSpPr>
          <a:xfrm>
            <a:off x="609600" y="5029200"/>
            <a:ext cx="2527300" cy="685800"/>
            <a:chOff x="0" y="0"/>
            <a:chExt cx="2527300" cy="685800"/>
          </a:xfrm>
        </p:grpSpPr>
        <p:sp>
          <p:nvSpPr>
            <p:cNvPr id="378" name="Shape 378"/>
            <p:cNvSpPr/>
            <p:nvPr/>
          </p:nvSpPr>
          <p:spPr>
            <a:xfrm>
              <a:off x="92075" y="0"/>
              <a:ext cx="22352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79" name="Shape 379"/>
            <p:cNvSpPr/>
            <p:nvPr/>
          </p:nvSpPr>
          <p:spPr>
            <a:xfrm>
              <a:off x="0" y="76200"/>
              <a:ext cx="2527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task + doc forms.</a:t>
              </a:r>
            </a:p>
          </p:txBody>
        </p:sp>
      </p:grpSp>
      <p:grpSp>
        <p:nvGrpSpPr>
          <p:cNvPr id="383" name="Group 383"/>
          <p:cNvGrpSpPr/>
          <p:nvPr/>
        </p:nvGrpSpPr>
        <p:grpSpPr>
          <a:xfrm>
            <a:off x="3505200" y="2743200"/>
            <a:ext cx="2070100" cy="685800"/>
            <a:chOff x="0" y="0"/>
            <a:chExt cx="2070100" cy="685800"/>
          </a:xfrm>
        </p:grpSpPr>
        <p:sp>
          <p:nvSpPr>
            <p:cNvPr id="381" name="Shape 381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82" name="Shape 382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schema.</a:t>
              </a:r>
            </a:p>
          </p:txBody>
        </p:sp>
      </p:grpSp>
      <p:grpSp>
        <p:nvGrpSpPr>
          <p:cNvPr id="386" name="Group 386"/>
          <p:cNvGrpSpPr/>
          <p:nvPr/>
        </p:nvGrpSpPr>
        <p:grpSpPr>
          <a:xfrm>
            <a:off x="6019800" y="2590800"/>
            <a:ext cx="1079500" cy="457200"/>
            <a:chOff x="0" y="0"/>
            <a:chExt cx="1079500" cy="457200"/>
          </a:xfrm>
        </p:grpSpPr>
        <p:sp>
          <p:nvSpPr>
            <p:cNvPr id="384" name="Shape 384"/>
            <p:cNvSpPr/>
            <p:nvPr/>
          </p:nvSpPr>
          <p:spPr>
            <a:xfrm>
              <a:off x="38100" y="0"/>
              <a:ext cx="949325" cy="4572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85" name="Shape 385"/>
            <p:cNvSpPr/>
            <p:nvPr/>
          </p:nvSpPr>
          <p:spPr>
            <a:xfrm>
              <a:off x="0" y="50800"/>
              <a:ext cx="10795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code.</a:t>
              </a:r>
            </a:p>
          </p:txBody>
        </p:sp>
      </p:grpSp>
      <p:sp>
        <p:nvSpPr>
          <p:cNvPr id="387" name="Shape 387"/>
          <p:cNvSpPr/>
          <p:nvPr/>
        </p:nvSpPr>
        <p:spPr>
          <a:xfrm>
            <a:off x="1600200" y="15239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88" name="Shape 388"/>
          <p:cNvSpPr/>
          <p:nvPr/>
        </p:nvSpPr>
        <p:spPr>
          <a:xfrm>
            <a:off x="1600200" y="24383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89" name="Shape 389"/>
          <p:cNvSpPr/>
          <p:nvPr/>
        </p:nvSpPr>
        <p:spPr>
          <a:xfrm>
            <a:off x="1600199" y="3428999"/>
            <a:ext cx="1589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390" name="Shape 390"/>
          <p:cNvSpPr/>
          <p:nvPr/>
        </p:nvSpPr>
        <p:spPr>
          <a:xfrm>
            <a:off x="1600198" y="4495799"/>
            <a:ext cx="1591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grpSp>
        <p:nvGrpSpPr>
          <p:cNvPr id="393" name="Group 393"/>
          <p:cNvGrpSpPr/>
          <p:nvPr/>
        </p:nvGrpSpPr>
        <p:grpSpPr>
          <a:xfrm>
            <a:off x="3809982" y="3886191"/>
            <a:ext cx="1765318" cy="609588"/>
            <a:chOff x="-17" y="-8"/>
            <a:chExt cx="1765317" cy="609587"/>
          </a:xfrm>
        </p:grpSpPr>
        <p:sp>
          <p:nvSpPr>
            <p:cNvPr id="391" name="Shape 391"/>
            <p:cNvSpPr/>
            <p:nvPr/>
          </p:nvSpPr>
          <p:spPr>
            <a:xfrm>
              <a:off x="-18" y="-9"/>
              <a:ext cx="133505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92" name="Shape 392"/>
            <p:cNvSpPr/>
            <p:nvPr/>
          </p:nvSpPr>
          <p:spPr>
            <a:xfrm>
              <a:off x="0" y="0"/>
              <a:ext cx="1765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task emul.</a:t>
              </a:r>
            </a:p>
          </p:txBody>
        </p:sp>
      </p:grpSp>
      <p:grpSp>
        <p:nvGrpSpPr>
          <p:cNvPr id="396" name="Group 396"/>
          <p:cNvGrpSpPr/>
          <p:nvPr/>
        </p:nvGrpSpPr>
        <p:grpSpPr>
          <a:xfrm>
            <a:off x="7315200" y="2590800"/>
            <a:ext cx="1003300" cy="533400"/>
            <a:chOff x="0" y="0"/>
            <a:chExt cx="1003300" cy="533400"/>
          </a:xfrm>
        </p:grpSpPr>
        <p:sp>
          <p:nvSpPr>
            <p:cNvPr id="394" name="Shape 394"/>
            <p:cNvSpPr/>
            <p:nvPr/>
          </p:nvSpPr>
          <p:spPr>
            <a:xfrm>
              <a:off x="36512" y="0"/>
              <a:ext cx="879476" cy="5334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95" name="Shape 395"/>
            <p:cNvSpPr/>
            <p:nvPr/>
          </p:nvSpPr>
          <p:spPr>
            <a:xfrm>
              <a:off x="0" y="58737"/>
              <a:ext cx="1003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tests</a:t>
              </a:r>
            </a:p>
          </p:txBody>
        </p:sp>
      </p:grpSp>
      <p:grpSp>
        <p:nvGrpSpPr>
          <p:cNvPr id="399" name="Group 399"/>
          <p:cNvGrpSpPr/>
          <p:nvPr/>
        </p:nvGrpSpPr>
        <p:grpSpPr>
          <a:xfrm>
            <a:off x="6400800" y="3429000"/>
            <a:ext cx="1612901" cy="609600"/>
            <a:chOff x="0" y="0"/>
            <a:chExt cx="1612900" cy="609600"/>
          </a:xfrm>
        </p:grpSpPr>
        <p:sp>
          <p:nvSpPr>
            <p:cNvPr id="397" name="Shape 397"/>
            <p:cNvSpPr/>
            <p:nvPr/>
          </p:nvSpPr>
          <p:spPr>
            <a:xfrm>
              <a:off x="58737" y="0"/>
              <a:ext cx="1422402" cy="6096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398" name="Shape 398"/>
            <p:cNvSpPr/>
            <p:nvPr/>
          </p:nvSpPr>
          <p:spPr>
            <a:xfrm>
              <a:off x="0" y="66675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9687">
                <a:defRPr sz="1800"/>
              </a:pPr>
              <a:r>
                <a:rPr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rPr>
                <a:t>user</a:t>
              </a:r>
              <a:r>
                <a:rPr>
                  <a:solidFill>
                    <a:srgbClr val="371DA3"/>
                  </a:solidFill>
                  <a:latin typeface="Arial"/>
                  <a:ea typeface="Arial"/>
                  <a:cs typeface="Arial"/>
                  <a:sym typeface="Arial"/>
                </a:rPr>
                <a:t>’</a:t>
              </a:r>
              <a:r>
                <a:rPr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rPr>
                <a:t>s man.</a:t>
              </a:r>
            </a:p>
          </p:txBody>
        </p:sp>
      </p:grpSp>
      <p:grpSp>
        <p:nvGrpSpPr>
          <p:cNvPr id="402" name="Group 402"/>
          <p:cNvGrpSpPr/>
          <p:nvPr/>
        </p:nvGrpSpPr>
        <p:grpSpPr>
          <a:xfrm>
            <a:off x="3505200" y="5029200"/>
            <a:ext cx="2070100" cy="685800"/>
            <a:chOff x="0" y="0"/>
            <a:chExt cx="2070100" cy="685800"/>
          </a:xfrm>
        </p:grpSpPr>
        <p:sp>
          <p:nvSpPr>
            <p:cNvPr id="400" name="Shape 400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01" name="Shape 401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pseudo-code</a:t>
              </a:r>
            </a:p>
          </p:txBody>
        </p:sp>
      </p:grpSp>
      <p:sp>
        <p:nvSpPr>
          <p:cNvPr id="403" name="Shape 403"/>
          <p:cNvSpPr/>
          <p:nvPr/>
        </p:nvSpPr>
        <p:spPr>
          <a:xfrm>
            <a:off x="4495798" y="2209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04" name="Shape 404"/>
          <p:cNvSpPr/>
          <p:nvPr/>
        </p:nvSpPr>
        <p:spPr>
          <a:xfrm>
            <a:off x="4495798" y="3428999"/>
            <a:ext cx="1590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05" name="Shape 405"/>
          <p:cNvSpPr/>
          <p:nvPr/>
        </p:nvSpPr>
        <p:spPr>
          <a:xfrm>
            <a:off x="4495798" y="4495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06" name="Shape 406"/>
          <p:cNvSpPr/>
          <p:nvPr/>
        </p:nvSpPr>
        <p:spPr>
          <a:xfrm>
            <a:off x="7162798" y="2133600"/>
            <a:ext cx="1590" cy="1295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07" name="Shape 407"/>
          <p:cNvSpPr/>
          <p:nvPr/>
        </p:nvSpPr>
        <p:spPr>
          <a:xfrm flipH="1">
            <a:off x="6781799" y="2133598"/>
            <a:ext cx="304802" cy="4572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08" name="Shape 408"/>
          <p:cNvSpPr/>
          <p:nvPr/>
        </p:nvSpPr>
        <p:spPr>
          <a:xfrm>
            <a:off x="7315199" y="2133600"/>
            <a:ext cx="228602" cy="4572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09" name="Shape 409"/>
          <p:cNvSpPr/>
          <p:nvPr/>
        </p:nvSpPr>
        <p:spPr>
          <a:xfrm>
            <a:off x="4495800" y="1295398"/>
            <a:ext cx="1589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10" name="Shape 410"/>
          <p:cNvSpPr/>
          <p:nvPr/>
        </p:nvSpPr>
        <p:spPr>
          <a:xfrm>
            <a:off x="4495800" y="5714998"/>
            <a:ext cx="1589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11" name="Shape 411"/>
          <p:cNvSpPr/>
          <p:nvPr/>
        </p:nvSpPr>
        <p:spPr>
          <a:xfrm>
            <a:off x="7162800" y="11429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12" name="Shape 412"/>
          <p:cNvSpPr/>
          <p:nvPr/>
        </p:nvSpPr>
        <p:spPr>
          <a:xfrm>
            <a:off x="16002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13" name="Shape 413"/>
          <p:cNvSpPr/>
          <p:nvPr/>
        </p:nvSpPr>
        <p:spPr>
          <a:xfrm>
            <a:off x="1600200" y="1295400"/>
            <a:ext cx="2895600" cy="472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2505" y="21600"/>
                </a:lnTo>
                <a:lnTo>
                  <a:pt x="12505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414" name="Shape 414"/>
          <p:cNvSpPr/>
          <p:nvPr/>
        </p:nvSpPr>
        <p:spPr>
          <a:xfrm>
            <a:off x="3886200" y="36575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15" name="Shape 415"/>
          <p:cNvSpPr/>
          <p:nvPr/>
        </p:nvSpPr>
        <p:spPr>
          <a:xfrm>
            <a:off x="4495800" y="1219200"/>
            <a:ext cx="2667000" cy="480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726" y="21600"/>
                </a:lnTo>
                <a:lnTo>
                  <a:pt x="11726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416" name="Shape 416"/>
          <p:cNvSpPr/>
          <p:nvPr/>
        </p:nvSpPr>
        <p:spPr>
          <a:xfrm>
            <a:off x="10668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17" name="Shape 417"/>
          <p:cNvSpPr/>
          <p:nvPr/>
        </p:nvSpPr>
        <p:spPr>
          <a:xfrm>
            <a:off x="1066800" y="3657600"/>
            <a:ext cx="28194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694"/>
                </a:moveTo>
                <a:lnTo>
                  <a:pt x="0" y="21600"/>
                </a:lnTo>
                <a:lnTo>
                  <a:pt x="18097" y="21600"/>
                </a:lnTo>
                <a:lnTo>
                  <a:pt x="18097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418" name="Shape 418"/>
          <p:cNvSpPr/>
          <p:nvPr/>
        </p:nvSpPr>
        <p:spPr>
          <a:xfrm>
            <a:off x="609600" y="685800"/>
            <a:ext cx="50292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19" name="Shape 419"/>
          <p:cNvSpPr/>
          <p:nvPr/>
        </p:nvSpPr>
        <p:spPr>
          <a:xfrm>
            <a:off x="501650" y="304800"/>
            <a:ext cx="77892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</a:t>
            </a:r>
          </a:p>
        </p:txBody>
      </p:sp>
      <p:sp>
        <p:nvSpPr>
          <p:cNvPr id="420" name="Shape 420"/>
          <p:cNvSpPr/>
          <p:nvPr/>
        </p:nvSpPr>
        <p:spPr>
          <a:xfrm>
            <a:off x="5791200" y="685800"/>
            <a:ext cx="24384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21" name="Shape 421"/>
          <p:cNvSpPr/>
          <p:nvPr/>
        </p:nvSpPr>
        <p:spPr>
          <a:xfrm>
            <a:off x="5715000" y="304800"/>
            <a:ext cx="842553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Phase-II</a:t>
            </a:r>
          </a:p>
        </p:txBody>
      </p:sp>
      <p:sp>
        <p:nvSpPr>
          <p:cNvPr id="422" name="Shape 422"/>
          <p:cNvSpPr/>
          <p:nvPr/>
        </p:nvSpPr>
        <p:spPr>
          <a:xfrm>
            <a:off x="3276600" y="3581400"/>
            <a:ext cx="2362200" cy="2286001"/>
          </a:xfrm>
          <a:prstGeom prst="rect">
            <a:avLst/>
          </a:prstGeom>
          <a:ln w="381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23" name="Shape 423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19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Overview</a:t>
            </a:r>
          </a:p>
        </p:txBody>
      </p:sp>
      <p:sp>
        <p:nvSpPr>
          <p:cNvPr id="54" name="Shape 54"/>
          <p:cNvSpPr/>
          <p:nvPr/>
        </p:nvSpPr>
        <p:spPr>
          <a:xfrm>
            <a:off x="457200" y="1600199"/>
            <a:ext cx="8229600" cy="3317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Design &amp; implement a simple web application called ‘CMUPostly’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Today: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1355292" indent="-898092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Application specs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1355292" indent="-898092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Homework deliverables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1355292" indent="-898092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Very brief intro to PHP</a:t>
            </a:r>
          </a:p>
        </p:txBody>
      </p:sp>
      <p:sp>
        <p:nvSpPr>
          <p:cNvPr id="55" name="Shape 55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2</a:t>
            </a:r>
          </a:p>
        </p:txBody>
      </p:sp>
      <p:sp>
        <p:nvSpPr>
          <p:cNvPr id="56" name="Shape 56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</a:t>
            </a:r>
          </a:p>
        </p:txBody>
      </p:sp>
    </p:spTree>
  </p:cSld>
  <p:clrMapOvr>
    <a:masterClrMapping/>
  </p:clrMapOvr>
  <p:transition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" name="Shape 425"/>
          <p:cNvSpPr/>
          <p:nvPr>
            <p:ph type="title" idx="4294967295"/>
          </p:nvPr>
        </p:nvSpPr>
        <p:spPr>
          <a:xfrm>
            <a:off x="457199" y="128587"/>
            <a:ext cx="8228015" cy="14335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 b="0">
                <a:solidFill>
                  <a:srgbClr val="800000"/>
                </a:solidFill>
                <a:latin typeface="Apple Casual"/>
                <a:ea typeface="Apple Casual"/>
                <a:cs typeface="Apple Casual"/>
                <a:sym typeface="Apple Casual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800000"/>
                </a:solidFill>
              </a:rPr>
              <a:t>Task emulation/pseudo-code</a:t>
            </a:r>
          </a:p>
        </p:txBody>
      </p:sp>
      <p:sp>
        <p:nvSpPr>
          <p:cNvPr id="426" name="Shape 426"/>
          <p:cNvSpPr/>
          <p:nvPr>
            <p:ph type="body" idx="4294967295"/>
          </p:nvPr>
        </p:nvSpPr>
        <p:spPr>
          <a:xfrm>
            <a:off x="381000" y="1905000"/>
            <a:ext cx="7467600" cy="3733800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/>
          <a:p>
            <a:pPr lvl="0" marL="812800" indent="-8128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3200">
                <a:latin typeface="Apple Casual"/>
                <a:ea typeface="Apple Casual"/>
                <a:cs typeface="Apple Casual"/>
                <a:sym typeface="Apple Casual"/>
              </a:rPr>
              <a:t>No need to write pseudocode</a:t>
            </a:r>
            <a:endParaRPr>
              <a:solidFill>
                <a:srgbClr val="262699"/>
              </a:solidFill>
              <a:latin typeface="Apple Casual"/>
              <a:ea typeface="Apple Casual"/>
              <a:cs typeface="Apple Casual"/>
              <a:sym typeface="Apple Casual"/>
            </a:endParaRPr>
          </a:p>
          <a:p>
            <a:pPr lvl="0" marL="812800" indent="-812800">
              <a:buClr>
                <a:srgbClr val="000000"/>
              </a:buClr>
              <a:buSzPct val="100000"/>
              <a:buFont typeface="Arial"/>
              <a:buChar char="•"/>
              <a:defRPr sz="1800"/>
            </a:pPr>
            <a:r>
              <a:rPr sz="3200">
                <a:latin typeface="Apple Casual"/>
                <a:ea typeface="Apple Casual"/>
                <a:cs typeface="Apple Casual"/>
                <a:sym typeface="Apple Casual"/>
              </a:rPr>
              <a:t>Simply give all SQL DML statements for all tasks</a:t>
            </a:r>
          </a:p>
        </p:txBody>
      </p:sp>
      <p:sp>
        <p:nvSpPr>
          <p:cNvPr id="427" name="Shape 427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20</a:t>
            </a:r>
          </a:p>
        </p:txBody>
      </p:sp>
    </p:spTree>
  </p:cSld>
  <p:clrMapOvr>
    <a:masterClrMapping/>
  </p:clrMapOvr>
  <p:transition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" name="Shape 429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Phase 1: What to hand-in</a:t>
            </a:r>
          </a:p>
        </p:txBody>
      </p:sp>
      <p:sp>
        <p:nvSpPr>
          <p:cNvPr id="430" name="Shape 430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21</a:t>
            </a:r>
          </a:p>
        </p:txBody>
      </p:sp>
      <p:sp>
        <p:nvSpPr>
          <p:cNvPr id="431" name="Shape 431"/>
          <p:cNvSpPr/>
          <p:nvPr/>
        </p:nvSpPr>
        <p:spPr>
          <a:xfrm>
            <a:off x="457200" y="1600200"/>
            <a:ext cx="8229600" cy="1691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365250" indent="-1365250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600">
                <a:latin typeface="Calibri"/>
                <a:ea typeface="Calibri"/>
                <a:cs typeface="Calibri"/>
                <a:sym typeface="Calibri"/>
              </a:rPr>
              <a:t>Due 3/31</a:t>
            </a:r>
            <a:endParaRPr b="1" sz="3600">
              <a:latin typeface="Calibri"/>
              <a:ea typeface="Calibri"/>
              <a:cs typeface="Calibri"/>
              <a:sym typeface="Calibri"/>
            </a:endParaRPr>
          </a:p>
          <a:p>
            <a:pPr lvl="0" marL="948089" indent="-948089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000">
                <a:latin typeface="Calibri"/>
                <a:ea typeface="Calibri"/>
                <a:cs typeface="Calibri"/>
                <a:sym typeface="Calibri"/>
              </a:rPr>
              <a:t>Hard copy </a:t>
            </a:r>
            <a:r>
              <a:rPr sz="3000">
                <a:latin typeface="Calibri"/>
                <a:ea typeface="Calibri"/>
                <a:cs typeface="Calibri"/>
                <a:sym typeface="Calibri"/>
              </a:rPr>
              <a:t>(in class)</a:t>
            </a:r>
            <a:endParaRPr sz="3000">
              <a:latin typeface="Calibri"/>
              <a:ea typeface="Calibri"/>
              <a:cs typeface="Calibri"/>
              <a:sym typeface="Calibri"/>
            </a:endParaRPr>
          </a:p>
          <a:p>
            <a:pPr lvl="0" marL="948089" indent="-948089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000">
                <a:latin typeface="Calibri"/>
                <a:ea typeface="Calibri"/>
                <a:cs typeface="Calibri"/>
                <a:sym typeface="Calibri"/>
              </a:rPr>
              <a:t>Electronic copy </a:t>
            </a:r>
            <a:r>
              <a:rPr sz="3000">
                <a:latin typeface="Calibri"/>
                <a:ea typeface="Calibri"/>
                <a:cs typeface="Calibri"/>
                <a:sym typeface="Calibri"/>
              </a:rPr>
              <a:t>(Blackboard)</a:t>
            </a:r>
          </a:p>
        </p:txBody>
      </p:sp>
      <p:sp>
        <p:nvSpPr>
          <p:cNvPr id="432" name="Shape 432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21</a:t>
            </a:r>
          </a:p>
        </p:txBody>
      </p:sp>
    </p:spTree>
  </p:cSld>
  <p:clrMapOvr>
    <a:masterClrMapping/>
  </p:clrMapOvr>
  <p:transition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6" name="Group 436"/>
          <p:cNvGrpSpPr/>
          <p:nvPr/>
        </p:nvGrpSpPr>
        <p:grpSpPr>
          <a:xfrm>
            <a:off x="914400" y="838200"/>
            <a:ext cx="1689101" cy="685800"/>
            <a:chOff x="0" y="0"/>
            <a:chExt cx="1689100" cy="685800"/>
          </a:xfrm>
        </p:grpSpPr>
        <p:sp>
          <p:nvSpPr>
            <p:cNvPr id="434" name="Shape 434"/>
            <p:cNvSpPr/>
            <p:nvPr/>
          </p:nvSpPr>
          <p:spPr>
            <a:xfrm>
              <a:off x="7620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description</a:t>
              </a:r>
            </a:p>
          </p:txBody>
        </p:sp>
        <p:sp>
          <p:nvSpPr>
            <p:cNvPr id="435" name="Shape 435"/>
            <p:cNvSpPr/>
            <p:nvPr/>
          </p:nvSpPr>
          <p:spPr>
            <a:xfrm>
              <a:off x="0" y="0"/>
              <a:ext cx="1676401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grpSp>
        <p:nvGrpSpPr>
          <p:cNvPr id="439" name="Group 439"/>
          <p:cNvGrpSpPr/>
          <p:nvPr/>
        </p:nvGrpSpPr>
        <p:grpSpPr>
          <a:xfrm>
            <a:off x="990583" y="1828791"/>
            <a:ext cx="1612918" cy="609588"/>
            <a:chOff x="-16" y="-8"/>
            <a:chExt cx="1612917" cy="609587"/>
          </a:xfrm>
        </p:grpSpPr>
        <p:sp>
          <p:nvSpPr>
            <p:cNvPr id="437" name="Shape 437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38" name="Shape 438"/>
            <p:cNvSpPr/>
            <p:nvPr/>
          </p:nvSpPr>
          <p:spPr>
            <a:xfrm>
              <a:off x="0" y="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req. anal.</a:t>
              </a:r>
            </a:p>
          </p:txBody>
        </p:sp>
      </p:grpSp>
      <p:grpSp>
        <p:nvGrpSpPr>
          <p:cNvPr id="442" name="Group 442"/>
          <p:cNvGrpSpPr/>
          <p:nvPr/>
        </p:nvGrpSpPr>
        <p:grpSpPr>
          <a:xfrm>
            <a:off x="762000" y="2743200"/>
            <a:ext cx="2070100" cy="685800"/>
            <a:chOff x="0" y="0"/>
            <a:chExt cx="2070100" cy="685800"/>
          </a:xfrm>
        </p:grpSpPr>
        <p:sp>
          <p:nvSpPr>
            <p:cNvPr id="440" name="Shape 440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41" name="Shape 441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top level I.F.D.</a:t>
              </a:r>
            </a:p>
          </p:txBody>
        </p:sp>
      </p:grpSp>
      <p:grpSp>
        <p:nvGrpSpPr>
          <p:cNvPr id="445" name="Group 445"/>
          <p:cNvGrpSpPr/>
          <p:nvPr/>
        </p:nvGrpSpPr>
        <p:grpSpPr>
          <a:xfrm>
            <a:off x="1066783" y="3886191"/>
            <a:ext cx="1612918" cy="609588"/>
            <a:chOff x="-16" y="-8"/>
            <a:chExt cx="1612917" cy="609587"/>
          </a:xfrm>
        </p:grpSpPr>
        <p:sp>
          <p:nvSpPr>
            <p:cNvPr id="443" name="Shape 443"/>
            <p:cNvSpPr/>
            <p:nvPr/>
          </p:nvSpPr>
          <p:spPr>
            <a:xfrm>
              <a:off x="-17" y="-9"/>
              <a:ext cx="1219173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44" name="Shape 444"/>
            <p:cNvSpPr/>
            <p:nvPr/>
          </p:nvSpPr>
          <p:spPr>
            <a:xfrm>
              <a:off x="0" y="76200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sys. anal.</a:t>
              </a:r>
            </a:p>
          </p:txBody>
        </p:sp>
      </p:grpSp>
      <p:grpSp>
        <p:nvGrpSpPr>
          <p:cNvPr id="448" name="Group 448"/>
          <p:cNvGrpSpPr/>
          <p:nvPr/>
        </p:nvGrpSpPr>
        <p:grpSpPr>
          <a:xfrm>
            <a:off x="3733780" y="1600191"/>
            <a:ext cx="1993920" cy="609588"/>
            <a:chOff x="-19" y="-8"/>
            <a:chExt cx="1993919" cy="609587"/>
          </a:xfrm>
        </p:grpSpPr>
        <p:sp>
          <p:nvSpPr>
            <p:cNvPr id="446" name="Shape 446"/>
            <p:cNvSpPr/>
            <p:nvPr/>
          </p:nvSpPr>
          <p:spPr>
            <a:xfrm>
              <a:off x="-20" y="-9"/>
              <a:ext cx="1508088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47" name="Shape 447"/>
            <p:cNvSpPr/>
            <p:nvPr/>
          </p:nvSpPr>
          <p:spPr>
            <a:xfrm>
              <a:off x="0" y="0"/>
              <a:ext cx="19939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conc. mod.</a:t>
              </a:r>
            </a:p>
          </p:txBody>
        </p:sp>
      </p:grpSp>
      <p:grpSp>
        <p:nvGrpSpPr>
          <p:cNvPr id="451" name="Group 451"/>
          <p:cNvGrpSpPr/>
          <p:nvPr/>
        </p:nvGrpSpPr>
        <p:grpSpPr>
          <a:xfrm>
            <a:off x="6476977" y="1523991"/>
            <a:ext cx="2070123" cy="609588"/>
            <a:chOff x="-20" y="-8"/>
            <a:chExt cx="2070121" cy="609587"/>
          </a:xfrm>
        </p:grpSpPr>
        <p:sp>
          <p:nvSpPr>
            <p:cNvPr id="449" name="Shape 449"/>
            <p:cNvSpPr/>
            <p:nvPr/>
          </p:nvSpPr>
          <p:spPr>
            <a:xfrm>
              <a:off x="-21" y="-9"/>
              <a:ext cx="156682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50" name="Shape 450"/>
            <p:cNvSpPr/>
            <p:nvPr/>
          </p:nvSpPr>
          <p:spPr>
            <a:xfrm>
              <a:off x="0" y="0"/>
              <a:ext cx="20701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impl.+test.</a:t>
              </a:r>
            </a:p>
          </p:txBody>
        </p:sp>
      </p:grpSp>
      <p:grpSp>
        <p:nvGrpSpPr>
          <p:cNvPr id="454" name="Group 454"/>
          <p:cNvGrpSpPr/>
          <p:nvPr/>
        </p:nvGrpSpPr>
        <p:grpSpPr>
          <a:xfrm>
            <a:off x="609600" y="5029200"/>
            <a:ext cx="2527300" cy="685800"/>
            <a:chOff x="0" y="0"/>
            <a:chExt cx="2527300" cy="685800"/>
          </a:xfrm>
        </p:grpSpPr>
        <p:sp>
          <p:nvSpPr>
            <p:cNvPr id="452" name="Shape 452"/>
            <p:cNvSpPr/>
            <p:nvPr/>
          </p:nvSpPr>
          <p:spPr>
            <a:xfrm>
              <a:off x="92075" y="0"/>
              <a:ext cx="22352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53" name="Shape 453"/>
            <p:cNvSpPr/>
            <p:nvPr/>
          </p:nvSpPr>
          <p:spPr>
            <a:xfrm>
              <a:off x="0" y="76200"/>
              <a:ext cx="2527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task + doc forms.</a:t>
              </a:r>
            </a:p>
          </p:txBody>
        </p:sp>
      </p:grpSp>
      <p:grpSp>
        <p:nvGrpSpPr>
          <p:cNvPr id="457" name="Group 457"/>
          <p:cNvGrpSpPr/>
          <p:nvPr/>
        </p:nvGrpSpPr>
        <p:grpSpPr>
          <a:xfrm>
            <a:off x="3505200" y="2743200"/>
            <a:ext cx="2070100" cy="685800"/>
            <a:chOff x="0" y="0"/>
            <a:chExt cx="2070100" cy="685800"/>
          </a:xfrm>
        </p:grpSpPr>
        <p:sp>
          <p:nvSpPr>
            <p:cNvPr id="455" name="Shape 455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56" name="Shape 456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schema.</a:t>
              </a:r>
            </a:p>
          </p:txBody>
        </p:sp>
      </p:grpSp>
      <p:grpSp>
        <p:nvGrpSpPr>
          <p:cNvPr id="460" name="Group 460"/>
          <p:cNvGrpSpPr/>
          <p:nvPr/>
        </p:nvGrpSpPr>
        <p:grpSpPr>
          <a:xfrm>
            <a:off x="6019800" y="2590800"/>
            <a:ext cx="1079500" cy="457200"/>
            <a:chOff x="0" y="0"/>
            <a:chExt cx="1079500" cy="457200"/>
          </a:xfrm>
        </p:grpSpPr>
        <p:sp>
          <p:nvSpPr>
            <p:cNvPr id="458" name="Shape 458"/>
            <p:cNvSpPr/>
            <p:nvPr/>
          </p:nvSpPr>
          <p:spPr>
            <a:xfrm>
              <a:off x="38100" y="0"/>
              <a:ext cx="949325" cy="4572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59" name="Shape 459"/>
            <p:cNvSpPr/>
            <p:nvPr/>
          </p:nvSpPr>
          <p:spPr>
            <a:xfrm>
              <a:off x="0" y="50800"/>
              <a:ext cx="10795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code.</a:t>
              </a:r>
            </a:p>
          </p:txBody>
        </p:sp>
      </p:grpSp>
      <p:sp>
        <p:nvSpPr>
          <p:cNvPr id="461" name="Shape 461"/>
          <p:cNvSpPr/>
          <p:nvPr/>
        </p:nvSpPr>
        <p:spPr>
          <a:xfrm>
            <a:off x="1600200" y="15239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62" name="Shape 462"/>
          <p:cNvSpPr/>
          <p:nvPr/>
        </p:nvSpPr>
        <p:spPr>
          <a:xfrm>
            <a:off x="1600200" y="2438398"/>
            <a:ext cx="1588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63" name="Shape 463"/>
          <p:cNvSpPr/>
          <p:nvPr/>
        </p:nvSpPr>
        <p:spPr>
          <a:xfrm>
            <a:off x="1600199" y="3428999"/>
            <a:ext cx="1589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64" name="Shape 464"/>
          <p:cNvSpPr/>
          <p:nvPr/>
        </p:nvSpPr>
        <p:spPr>
          <a:xfrm>
            <a:off x="1600198" y="4495799"/>
            <a:ext cx="1591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grpSp>
        <p:nvGrpSpPr>
          <p:cNvPr id="467" name="Group 467"/>
          <p:cNvGrpSpPr/>
          <p:nvPr/>
        </p:nvGrpSpPr>
        <p:grpSpPr>
          <a:xfrm>
            <a:off x="3809982" y="3886191"/>
            <a:ext cx="1765318" cy="609588"/>
            <a:chOff x="-17" y="-8"/>
            <a:chExt cx="1765317" cy="609587"/>
          </a:xfrm>
        </p:grpSpPr>
        <p:sp>
          <p:nvSpPr>
            <p:cNvPr id="465" name="Shape 465"/>
            <p:cNvSpPr/>
            <p:nvPr/>
          </p:nvSpPr>
          <p:spPr>
            <a:xfrm>
              <a:off x="-18" y="-9"/>
              <a:ext cx="1335056" cy="60958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9678" h="19679" fill="norm" stroke="1" extrusionOk="0">
                  <a:moveTo>
                    <a:pt x="16796" y="2882"/>
                  </a:moveTo>
                  <a:cubicBezTo>
                    <a:pt x="20639" y="6724"/>
                    <a:pt x="20639" y="12954"/>
                    <a:pt x="16796" y="16796"/>
                  </a:cubicBezTo>
                  <a:cubicBezTo>
                    <a:pt x="12954" y="20639"/>
                    <a:pt x="6724" y="20639"/>
                    <a:pt x="2882" y="16796"/>
                  </a:cubicBezTo>
                  <a:cubicBezTo>
                    <a:pt x="-961" y="12954"/>
                    <a:pt x="-961" y="6724"/>
                    <a:pt x="2882" y="2882"/>
                  </a:cubicBezTo>
                  <a:cubicBezTo>
                    <a:pt x="6724" y="-961"/>
                    <a:pt x="12954" y="-961"/>
                    <a:pt x="16796" y="2882"/>
                  </a:cubicBez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6" name="Shape 466"/>
            <p:cNvSpPr/>
            <p:nvPr/>
          </p:nvSpPr>
          <p:spPr>
            <a:xfrm>
              <a:off x="0" y="0"/>
              <a:ext cx="1765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task emul.</a:t>
              </a:r>
            </a:p>
          </p:txBody>
        </p:sp>
      </p:grpSp>
      <p:grpSp>
        <p:nvGrpSpPr>
          <p:cNvPr id="470" name="Group 470"/>
          <p:cNvGrpSpPr/>
          <p:nvPr/>
        </p:nvGrpSpPr>
        <p:grpSpPr>
          <a:xfrm>
            <a:off x="7315200" y="2590800"/>
            <a:ext cx="1003300" cy="533400"/>
            <a:chOff x="0" y="0"/>
            <a:chExt cx="1003300" cy="533400"/>
          </a:xfrm>
        </p:grpSpPr>
        <p:sp>
          <p:nvSpPr>
            <p:cNvPr id="468" name="Shape 468"/>
            <p:cNvSpPr/>
            <p:nvPr/>
          </p:nvSpPr>
          <p:spPr>
            <a:xfrm>
              <a:off x="36512" y="0"/>
              <a:ext cx="879476" cy="5334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69" name="Shape 469"/>
            <p:cNvSpPr/>
            <p:nvPr/>
          </p:nvSpPr>
          <p:spPr>
            <a:xfrm>
              <a:off x="0" y="58737"/>
              <a:ext cx="10033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tests</a:t>
              </a:r>
            </a:p>
          </p:txBody>
        </p:sp>
      </p:grpSp>
      <p:grpSp>
        <p:nvGrpSpPr>
          <p:cNvPr id="473" name="Group 473"/>
          <p:cNvGrpSpPr/>
          <p:nvPr/>
        </p:nvGrpSpPr>
        <p:grpSpPr>
          <a:xfrm>
            <a:off x="6400800" y="3429000"/>
            <a:ext cx="1612901" cy="609600"/>
            <a:chOff x="0" y="0"/>
            <a:chExt cx="1612900" cy="609600"/>
          </a:xfrm>
        </p:grpSpPr>
        <p:sp>
          <p:nvSpPr>
            <p:cNvPr id="471" name="Shape 471"/>
            <p:cNvSpPr/>
            <p:nvPr/>
          </p:nvSpPr>
          <p:spPr>
            <a:xfrm>
              <a:off x="58737" y="0"/>
              <a:ext cx="1422402" cy="6096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72" name="Shape 472"/>
            <p:cNvSpPr/>
            <p:nvPr/>
          </p:nvSpPr>
          <p:spPr>
            <a:xfrm>
              <a:off x="0" y="66675"/>
              <a:ext cx="1612901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9687">
                <a:defRPr sz="1800"/>
              </a:pPr>
              <a:r>
                <a:rPr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rPr>
                <a:t>user</a:t>
              </a:r>
              <a:r>
                <a:rPr>
                  <a:solidFill>
                    <a:srgbClr val="371DA3"/>
                  </a:solidFill>
                  <a:latin typeface="Arial"/>
                  <a:ea typeface="Arial"/>
                  <a:cs typeface="Arial"/>
                  <a:sym typeface="Arial"/>
                </a:rPr>
                <a:t>’</a:t>
              </a:r>
              <a:r>
                <a:rPr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rPr>
                <a:t>s man.</a:t>
              </a:r>
            </a:p>
          </p:txBody>
        </p:sp>
      </p:grpSp>
      <p:grpSp>
        <p:nvGrpSpPr>
          <p:cNvPr id="476" name="Group 476"/>
          <p:cNvGrpSpPr/>
          <p:nvPr/>
        </p:nvGrpSpPr>
        <p:grpSpPr>
          <a:xfrm>
            <a:off x="3505200" y="5029200"/>
            <a:ext cx="2070100" cy="685800"/>
            <a:chOff x="0" y="0"/>
            <a:chExt cx="2070100" cy="685800"/>
          </a:xfrm>
        </p:grpSpPr>
        <p:sp>
          <p:nvSpPr>
            <p:cNvPr id="474" name="Shape 474"/>
            <p:cNvSpPr/>
            <p:nvPr/>
          </p:nvSpPr>
          <p:spPr>
            <a:xfrm>
              <a:off x="76200" y="0"/>
              <a:ext cx="1828800" cy="685800"/>
            </a:xfrm>
            <a:prstGeom prst="rect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 sz="18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475" name="Shape 475"/>
            <p:cNvSpPr/>
            <p:nvPr/>
          </p:nvSpPr>
          <p:spPr>
            <a:xfrm>
              <a:off x="0" y="76200"/>
              <a:ext cx="2070100" cy="2667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>
              <a:lvl1pPr indent="39687" algn="ctr">
                <a:defRPr sz="1800">
                  <a:solidFill>
                    <a:srgbClr val="371DA3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>
                  <a:solidFill>
                    <a:srgbClr val="000000"/>
                  </a:solidFill>
                </a:defRPr>
              </a:pPr>
              <a:r>
                <a:rPr>
                  <a:solidFill>
                    <a:srgbClr val="371DA3"/>
                  </a:solidFill>
                </a:rPr>
                <a:t>pseudo-code</a:t>
              </a:r>
            </a:p>
          </p:txBody>
        </p:sp>
      </p:grpSp>
      <p:sp>
        <p:nvSpPr>
          <p:cNvPr id="477" name="Shape 477"/>
          <p:cNvSpPr/>
          <p:nvPr/>
        </p:nvSpPr>
        <p:spPr>
          <a:xfrm>
            <a:off x="4495798" y="2209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78" name="Shape 478"/>
          <p:cNvSpPr/>
          <p:nvPr/>
        </p:nvSpPr>
        <p:spPr>
          <a:xfrm>
            <a:off x="4495798" y="3428999"/>
            <a:ext cx="1590" cy="4572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79" name="Shape 479"/>
          <p:cNvSpPr/>
          <p:nvPr/>
        </p:nvSpPr>
        <p:spPr>
          <a:xfrm>
            <a:off x="4495798" y="4495799"/>
            <a:ext cx="1590" cy="5334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0" name="Shape 480"/>
          <p:cNvSpPr/>
          <p:nvPr/>
        </p:nvSpPr>
        <p:spPr>
          <a:xfrm>
            <a:off x="7162798" y="2133600"/>
            <a:ext cx="1590" cy="12954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1" name="Shape 481"/>
          <p:cNvSpPr/>
          <p:nvPr/>
        </p:nvSpPr>
        <p:spPr>
          <a:xfrm flipH="1">
            <a:off x="6781799" y="2133598"/>
            <a:ext cx="304802" cy="4572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2" name="Shape 482"/>
          <p:cNvSpPr/>
          <p:nvPr/>
        </p:nvSpPr>
        <p:spPr>
          <a:xfrm>
            <a:off x="7315199" y="2133600"/>
            <a:ext cx="228602" cy="457200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3" name="Shape 483"/>
          <p:cNvSpPr/>
          <p:nvPr/>
        </p:nvSpPr>
        <p:spPr>
          <a:xfrm>
            <a:off x="4495800" y="1295398"/>
            <a:ext cx="1589" cy="304804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4" name="Shape 484"/>
          <p:cNvSpPr/>
          <p:nvPr/>
        </p:nvSpPr>
        <p:spPr>
          <a:xfrm>
            <a:off x="4495800" y="5714998"/>
            <a:ext cx="1589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5" name="Shape 485"/>
          <p:cNvSpPr/>
          <p:nvPr/>
        </p:nvSpPr>
        <p:spPr>
          <a:xfrm>
            <a:off x="7162800" y="11429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6" name="Shape 486"/>
          <p:cNvSpPr/>
          <p:nvPr/>
        </p:nvSpPr>
        <p:spPr>
          <a:xfrm>
            <a:off x="16002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7" name="Shape 487"/>
          <p:cNvSpPr/>
          <p:nvPr/>
        </p:nvSpPr>
        <p:spPr>
          <a:xfrm>
            <a:off x="1600200" y="1295400"/>
            <a:ext cx="2895600" cy="47244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2505" y="21600"/>
                </a:lnTo>
                <a:lnTo>
                  <a:pt x="12505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488" name="Shape 488"/>
          <p:cNvSpPr/>
          <p:nvPr/>
        </p:nvSpPr>
        <p:spPr>
          <a:xfrm>
            <a:off x="3886200" y="3657599"/>
            <a:ext cx="1589" cy="381002"/>
          </a:xfrm>
          <a:prstGeom prst="line">
            <a:avLst/>
          </a:prstGeom>
          <a:ln>
            <a:solidFill/>
            <a:round/>
            <a:tailEnd type="triangle"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89" name="Shape 489"/>
          <p:cNvSpPr/>
          <p:nvPr/>
        </p:nvSpPr>
        <p:spPr>
          <a:xfrm>
            <a:off x="4495800" y="1219200"/>
            <a:ext cx="2667000" cy="48006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726" y="21600"/>
                </a:lnTo>
                <a:lnTo>
                  <a:pt x="11726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490" name="Shape 490"/>
          <p:cNvSpPr/>
          <p:nvPr/>
        </p:nvSpPr>
        <p:spPr>
          <a:xfrm>
            <a:off x="1066800" y="5714998"/>
            <a:ext cx="1588" cy="304804"/>
          </a:xfrm>
          <a:prstGeom prst="line">
            <a:avLst/>
          </a:prstGeom>
          <a:ln>
            <a:solidFill/>
            <a:round/>
          </a:ln>
        </p:spPr>
        <p:txBody>
          <a:bodyPr lIns="0" tIns="0" rIns="0" bIns="0"/>
          <a:lstStyle/>
          <a:p>
            <a:pPr lvl="0">
              <a:defRPr sz="1200"/>
            </a:pPr>
          </a:p>
        </p:txBody>
      </p:sp>
      <p:sp>
        <p:nvSpPr>
          <p:cNvPr id="491" name="Shape 491"/>
          <p:cNvSpPr/>
          <p:nvPr/>
        </p:nvSpPr>
        <p:spPr>
          <a:xfrm>
            <a:off x="1066800" y="3657600"/>
            <a:ext cx="2819400" cy="25908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19694"/>
                </a:moveTo>
                <a:lnTo>
                  <a:pt x="0" y="21600"/>
                </a:lnTo>
                <a:lnTo>
                  <a:pt x="18097" y="21600"/>
                </a:lnTo>
                <a:lnTo>
                  <a:pt x="18097" y="0"/>
                </a:lnTo>
                <a:lnTo>
                  <a:pt x="21600" y="0"/>
                </a:lnTo>
              </a:path>
            </a:pathLst>
          </a:custGeom>
          <a:ln>
            <a:solidFill/>
            <a:prstDash val="sysDot"/>
            <a:round/>
          </a:ln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492" name="Shape 492"/>
          <p:cNvSpPr/>
          <p:nvPr/>
        </p:nvSpPr>
        <p:spPr>
          <a:xfrm>
            <a:off x="609600" y="685800"/>
            <a:ext cx="50292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93" name="Shape 493"/>
          <p:cNvSpPr/>
          <p:nvPr/>
        </p:nvSpPr>
        <p:spPr>
          <a:xfrm>
            <a:off x="501650" y="304800"/>
            <a:ext cx="778929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</a:t>
            </a:r>
          </a:p>
        </p:txBody>
      </p:sp>
      <p:sp>
        <p:nvSpPr>
          <p:cNvPr id="494" name="Shape 494"/>
          <p:cNvSpPr/>
          <p:nvPr/>
        </p:nvSpPr>
        <p:spPr>
          <a:xfrm>
            <a:off x="5791200" y="685800"/>
            <a:ext cx="2438400" cy="5715000"/>
          </a:xfrm>
          <a:prstGeom prst="rect">
            <a:avLst/>
          </a:prstGeom>
          <a:ln>
            <a:solidFill/>
            <a:prstDash val="dash"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95" name="Shape 495"/>
          <p:cNvSpPr/>
          <p:nvPr/>
        </p:nvSpPr>
        <p:spPr>
          <a:xfrm>
            <a:off x="5715000" y="304800"/>
            <a:ext cx="842553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solidFill>
                  <a:srgbClr val="C00000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>
                <a:solidFill>
                  <a:srgbClr val="C00000"/>
                </a:solidFill>
              </a:rPr>
              <a:t>Phase-II</a:t>
            </a:r>
          </a:p>
        </p:txBody>
      </p:sp>
      <p:sp>
        <p:nvSpPr>
          <p:cNvPr id="496" name="Shape 496"/>
          <p:cNvSpPr/>
          <p:nvPr/>
        </p:nvSpPr>
        <p:spPr>
          <a:xfrm>
            <a:off x="5791200" y="685800"/>
            <a:ext cx="2438400" cy="5715000"/>
          </a:xfrm>
          <a:prstGeom prst="rect">
            <a:avLst/>
          </a:prstGeom>
          <a:ln w="38100">
            <a:solidFill>
              <a:srgbClr val="FF0000"/>
            </a:solidFill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497" name="Shape 497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22</a:t>
            </a:r>
          </a:p>
        </p:txBody>
      </p:sp>
    </p:spTree>
  </p:cSld>
  <p:clrMapOvr>
    <a:masterClrMapping/>
  </p:clrMapOvr>
  <p:transition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Phase 2</a:t>
            </a:r>
          </a:p>
        </p:txBody>
      </p:sp>
      <p:sp>
        <p:nvSpPr>
          <p:cNvPr id="500" name="Shape 500"/>
          <p:cNvSpPr/>
          <p:nvPr/>
        </p:nvSpPr>
        <p:spPr>
          <a:xfrm>
            <a:off x="457200" y="1600199"/>
            <a:ext cx="8229600" cy="4460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We provide an API in </a:t>
            </a:r>
            <a:r>
              <a:rPr b="1" sz="3200">
                <a:latin typeface="Calibri"/>
                <a:ea typeface="Calibri"/>
                <a:cs typeface="Calibri"/>
                <a:sym typeface="Calibri"/>
              </a:rPr>
              <a:t>PHP</a:t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Implements the web site functionality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Has empty calls to the database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write PHP code that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wraps the SQL statements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returns the output to the rest of the given code (PHP arrays)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No need to provide user manual</a:t>
            </a:r>
          </a:p>
        </p:txBody>
      </p:sp>
      <p:sp>
        <p:nvSpPr>
          <p:cNvPr id="501" name="Shape 501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23</a:t>
            </a:r>
          </a:p>
        </p:txBody>
      </p:sp>
      <p:sp>
        <p:nvSpPr>
          <p:cNvPr id="502" name="Shape 502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23</a:t>
            </a:r>
          </a:p>
        </p:txBody>
      </p:sp>
    </p:spTree>
  </p:cSld>
  <p:clrMapOvr>
    <a:masterClrMapping/>
  </p:clrMapOvr>
  <p:transition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" name="Shape 504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Phase 2</a:t>
            </a:r>
          </a:p>
        </p:txBody>
      </p:sp>
      <p:sp>
        <p:nvSpPr>
          <p:cNvPr id="505" name="Shape 505"/>
          <p:cNvSpPr/>
          <p:nvPr/>
        </p:nvSpPr>
        <p:spPr>
          <a:xfrm>
            <a:off x="457200" y="1600199"/>
            <a:ext cx="8229600" cy="3926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Unzip </a:t>
            </a:r>
            <a:r>
              <a:rPr sz="3200">
                <a:latin typeface="Courier"/>
                <a:ea typeface="Courier"/>
                <a:cs typeface="Courier"/>
                <a:sym typeface="Courier"/>
              </a:rPr>
              <a:t>hw7.zip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You need to edit 2 files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800"/>
              </a:spcBef>
              <a:buClr>
                <a:srgbClr val="000000"/>
              </a:buClr>
              <a:buSzPct val="100000"/>
              <a:buFont typeface="Courier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ourier"/>
                <a:ea typeface="Courier"/>
                <a:cs typeface="Courier"/>
                <a:sym typeface="Courier"/>
              </a:rPr>
              <a:t>config.php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2" marL="9144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add </a:t>
            </a:r>
            <a:r>
              <a:rPr b="1" sz="3200">
                <a:latin typeface="Calibri"/>
                <a:ea typeface="Calibri"/>
                <a:cs typeface="Calibri"/>
                <a:sym typeface="Calibri"/>
              </a:rPr>
              <a:t>your</a:t>
            </a:r>
            <a:r>
              <a:rPr sz="3200">
                <a:latin typeface="Calibri"/>
                <a:ea typeface="Calibri"/>
                <a:cs typeface="Calibri"/>
                <a:sym typeface="Calibri"/>
              </a:rPr>
              <a:t> login &amp; url info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800"/>
              </a:spcBef>
              <a:buClr>
                <a:srgbClr val="000000"/>
              </a:buClr>
              <a:buSzPct val="100000"/>
              <a:buFont typeface="Courier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ourier"/>
                <a:ea typeface="Courier"/>
                <a:cs typeface="Courier"/>
                <a:sym typeface="Courier"/>
              </a:rPr>
              <a:t>functions.php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2" marL="9144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Contains empty definitions of the functions that you have to implement</a:t>
            </a:r>
          </a:p>
        </p:txBody>
      </p:sp>
      <p:sp>
        <p:nvSpPr>
          <p:cNvPr id="506" name="Shape 506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24</a:t>
            </a:r>
          </a:p>
        </p:txBody>
      </p:sp>
      <p:sp>
        <p:nvSpPr>
          <p:cNvPr id="507" name="Shape 507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24</a:t>
            </a:r>
          </a:p>
        </p:txBody>
      </p:sp>
    </p:spTree>
  </p:cSld>
  <p:clrMapOvr>
    <a:masterClrMapping/>
  </p:clrMapOvr>
  <p:transition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Shape 509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PHP &amp; Postgres</a:t>
            </a:r>
          </a:p>
        </p:txBody>
      </p:sp>
      <p:sp>
        <p:nvSpPr>
          <p:cNvPr id="510" name="Shape 510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25</a:t>
            </a:r>
          </a:p>
        </p:txBody>
      </p:sp>
      <p:sp>
        <p:nvSpPr>
          <p:cNvPr id="511" name="Shape 511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25</a:t>
            </a:r>
          </a:p>
        </p:txBody>
      </p:sp>
      <p:pic>
        <p:nvPicPr>
          <p:cNvPr id="512" name="image3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1219200"/>
            <a:ext cx="8001000" cy="5221288"/>
          </a:xfrm>
          <a:prstGeom prst="rect">
            <a:avLst/>
          </a:prstGeom>
          <a:ln w="12700">
            <a:miter lim="400000"/>
          </a:ln>
        </p:spPr>
      </p:pic>
      <p:sp>
        <p:nvSpPr>
          <p:cNvPr id="513" name="Shape 513"/>
          <p:cNvSpPr/>
          <p:nvPr/>
        </p:nvSpPr>
        <p:spPr>
          <a:xfrm>
            <a:off x="6934200" y="1600200"/>
            <a:ext cx="1710478" cy="34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b="1" sz="1800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>
                <a:solidFill>
                  <a:srgbClr val="000000"/>
                </a:solidFill>
              </a:defRPr>
            </a:pPr>
            <a:r>
              <a:rPr b="1">
                <a:solidFill>
                  <a:srgbClr val="FF0000"/>
                </a:solidFill>
              </a:rPr>
              <a:t>Start connection</a:t>
            </a:r>
          </a:p>
        </p:txBody>
      </p:sp>
      <p:sp>
        <p:nvSpPr>
          <p:cNvPr id="514" name="Shape 514"/>
          <p:cNvSpPr/>
          <p:nvPr/>
        </p:nvSpPr>
        <p:spPr>
          <a:xfrm>
            <a:off x="6477000" y="2438400"/>
            <a:ext cx="2030384" cy="615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b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Issue query &amp; read</a:t>
            </a:r>
            <a:endParaRPr b="1">
              <a:solidFill>
                <a:srgbClr val="FF0000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>
                <a:solidFill>
                  <a:srgbClr val="FF0000"/>
                </a:solidFill>
                <a:latin typeface="Cambria"/>
                <a:ea typeface="Cambria"/>
                <a:cs typeface="Cambria"/>
                <a:sym typeface="Cambria"/>
              </a:rPr>
              <a:t>results</a:t>
            </a:r>
          </a:p>
        </p:txBody>
      </p:sp>
      <p:sp>
        <p:nvSpPr>
          <p:cNvPr id="515" name="Shape 515"/>
          <p:cNvSpPr/>
          <p:nvPr/>
        </p:nvSpPr>
        <p:spPr>
          <a:xfrm>
            <a:off x="1600200" y="6172200"/>
            <a:ext cx="5531061" cy="266514"/>
          </a:xfrm>
          <a:prstGeom prst="rect">
            <a:avLst/>
          </a:prstGeom>
          <a:ln>
            <a:solidFill>
              <a:srgbClr val="FFFFFF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/>
            <a:r>
              <a:t>See more at: http://www.php.net/manual/en/book.pgsql.php </a:t>
            </a:r>
          </a:p>
        </p:txBody>
      </p:sp>
    </p:spTree>
  </p:cSld>
  <p:clrMapOvr>
    <a:masterClrMapping/>
  </p:clrMapOvr>
  <p:transition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" name="Shape 517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PHP arrays</a:t>
            </a:r>
          </a:p>
        </p:txBody>
      </p:sp>
      <p:sp>
        <p:nvSpPr>
          <p:cNvPr id="518" name="Shape 518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26</a:t>
            </a:r>
          </a:p>
        </p:txBody>
      </p:sp>
      <p:sp>
        <p:nvSpPr>
          <p:cNvPr id="519" name="Shape 519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26</a:t>
            </a:r>
          </a:p>
        </p:txBody>
      </p:sp>
      <p:pic>
        <p:nvPicPr>
          <p:cNvPr id="520" name="image4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33400" y="1828800"/>
            <a:ext cx="2184400" cy="10668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21" name="image5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7200" y="3200400"/>
            <a:ext cx="4394200" cy="1409700"/>
          </a:xfrm>
          <a:prstGeom prst="rect">
            <a:avLst/>
          </a:prstGeom>
          <a:ln w="12700">
            <a:miter lim="400000"/>
          </a:ln>
        </p:spPr>
      </p:pic>
      <p:sp>
        <p:nvSpPr>
          <p:cNvPr id="522" name="Shape 522"/>
          <p:cNvSpPr/>
          <p:nvPr/>
        </p:nvSpPr>
        <p:spPr>
          <a:xfrm>
            <a:off x="457200" y="1371600"/>
            <a:ext cx="1494044" cy="34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/>
            <a:r>
              <a:t>Array creation:</a:t>
            </a:r>
          </a:p>
        </p:txBody>
      </p:sp>
      <p:sp>
        <p:nvSpPr>
          <p:cNvPr id="523" name="Shape 523"/>
          <p:cNvSpPr/>
          <p:nvPr/>
        </p:nvSpPr>
        <p:spPr>
          <a:xfrm>
            <a:off x="457199" y="2895600"/>
            <a:ext cx="2548418" cy="3484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>
              <a:defRPr sz="1800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/>
            <a:r>
              <a:t>Bulk insertion (like stack):</a:t>
            </a:r>
          </a:p>
        </p:txBody>
      </p:sp>
      <p:sp>
        <p:nvSpPr>
          <p:cNvPr id="524" name="Shape 524"/>
          <p:cNvSpPr/>
          <p:nvPr/>
        </p:nvSpPr>
        <p:spPr>
          <a:xfrm>
            <a:off x="457199" y="5257800"/>
            <a:ext cx="6397912" cy="266514"/>
          </a:xfrm>
          <a:prstGeom prst="rect">
            <a:avLst/>
          </a:prstGeom>
          <a:ln>
            <a:solidFill>
              <a:srgbClr val="FFFFFF"/>
            </a:solidFill>
            <a:round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/>
            <a:r>
              <a:t>See more at: http://www.php.net/manual/en/language.types.array.php </a:t>
            </a:r>
          </a:p>
        </p:txBody>
      </p:sp>
    </p:spTree>
  </p:cSld>
  <p:clrMapOvr>
    <a:masterClrMapping/>
  </p:clrMapOvr>
  <p:transition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Shape 526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Securing your application</a:t>
            </a:r>
          </a:p>
        </p:txBody>
      </p:sp>
      <p:sp>
        <p:nvSpPr>
          <p:cNvPr id="527" name="Shape 527"/>
          <p:cNvSpPr/>
          <p:nvPr/>
        </p:nvSpPr>
        <p:spPr>
          <a:xfrm>
            <a:off x="457200" y="1600200"/>
            <a:ext cx="8229600" cy="55240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SQL injection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341311" indent="-341311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Set name equal to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The SQL statement that gets executed is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341311" indent="-341311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200">
                <a:latin typeface="Cambria"/>
                <a:ea typeface="Cambria"/>
                <a:cs typeface="Cambria"/>
                <a:sym typeface="Cambria"/>
              </a:rPr>
              <a:t>Results in un-authorized log-in!!!!</a:t>
            </a:r>
            <a:endParaRPr b="1" sz="3200">
              <a:latin typeface="Cambria"/>
              <a:ea typeface="Cambria"/>
              <a:cs typeface="Cambria"/>
              <a:sym typeface="Cambria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mbria"/>
                <a:ea typeface="Cambria"/>
                <a:cs typeface="Cambria"/>
                <a:sym typeface="Cambria"/>
              </a:rPr>
              <a:t>Your code has to account for that</a:t>
            </a:r>
            <a:endParaRPr sz="3200">
              <a:latin typeface="Cambria"/>
              <a:ea typeface="Cambria"/>
              <a:cs typeface="Cambria"/>
              <a:sym typeface="Cambria"/>
            </a:endParaRPr>
          </a:p>
          <a:p>
            <a:pPr lvl="1" marL="457200">
              <a:spcBef>
                <a:spcPts val="800"/>
              </a:spcBef>
              <a:buClr>
                <a:srgbClr val="000000"/>
              </a:buClr>
              <a:buSzPct val="100000"/>
              <a:buFont typeface="Times New Roman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mbria"/>
                <a:ea typeface="Cambria"/>
                <a:cs typeface="Cambria"/>
                <a:sym typeface="Cambria"/>
              </a:rPr>
              <a:t>Hint</a:t>
            </a:r>
            <a:r>
              <a:rPr i="1">
                <a:latin typeface="Cambria"/>
                <a:ea typeface="Cambria"/>
                <a:cs typeface="Cambria"/>
                <a:sym typeface="Cambria"/>
              </a:rPr>
              <a:t>: </a:t>
            </a:r>
            <a:r>
              <a:rPr>
                <a:latin typeface="Courier"/>
                <a:ea typeface="Courier"/>
                <a:cs typeface="Courier"/>
                <a:sym typeface="Courier"/>
              </a:rPr>
              <a:t>pg_escape_string()</a:t>
            </a:r>
            <a:r>
              <a:rPr i="1">
                <a:latin typeface="Calibri"/>
                <a:ea typeface="Calibri"/>
                <a:cs typeface="Calibri"/>
                <a:sym typeface="Calibri"/>
              </a:rPr>
              <a:t> </a:t>
            </a:r>
            <a:endParaRPr i="1">
              <a:latin typeface="Cambria"/>
              <a:ea typeface="Cambria"/>
              <a:cs typeface="Cambria"/>
              <a:sym typeface="Cambria"/>
            </a:endParaRPr>
          </a:p>
          <a:p>
            <a:pPr lvl="0" marL="341311" indent="-341311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endParaRPr sz="32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8" name="Shape 528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27</a:t>
            </a:r>
          </a:p>
        </p:txBody>
      </p:sp>
      <p:sp>
        <p:nvSpPr>
          <p:cNvPr id="529" name="Shape 529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27</a:t>
            </a:r>
          </a:p>
        </p:txBody>
      </p:sp>
      <p:pic>
        <p:nvPicPr>
          <p:cNvPr id="530" name="image6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133600"/>
            <a:ext cx="8391525" cy="69215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1" name="image7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46600" y="2794000"/>
            <a:ext cx="1835150" cy="533400"/>
          </a:xfrm>
          <a:prstGeom prst="rect">
            <a:avLst/>
          </a:prstGeom>
          <a:ln w="12700">
            <a:miter lim="400000"/>
          </a:ln>
        </p:spPr>
      </p:pic>
      <p:pic>
        <p:nvPicPr>
          <p:cNvPr id="532" name="image8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00100" y="3801231"/>
            <a:ext cx="8008939" cy="6858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" name="Shape 534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Phase 2: What to hand-in</a:t>
            </a:r>
          </a:p>
        </p:txBody>
      </p:sp>
      <p:sp>
        <p:nvSpPr>
          <p:cNvPr id="535" name="Shape 535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28</a:t>
            </a:r>
          </a:p>
        </p:txBody>
      </p:sp>
      <p:sp>
        <p:nvSpPr>
          <p:cNvPr id="536" name="Shape 536"/>
          <p:cNvSpPr/>
          <p:nvPr/>
        </p:nvSpPr>
        <p:spPr>
          <a:xfrm>
            <a:off x="457200" y="1600199"/>
            <a:ext cx="8229600" cy="312394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685493" indent="-1685493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4000">
                <a:latin typeface="Calibri"/>
                <a:ea typeface="Calibri"/>
                <a:cs typeface="Calibri"/>
                <a:sym typeface="Calibri"/>
              </a:rPr>
              <a:t>Due 4/14</a:t>
            </a:r>
            <a:endParaRPr b="1" sz="4000">
              <a:latin typeface="Calibri"/>
              <a:ea typeface="Calibri"/>
              <a:cs typeface="Calibri"/>
              <a:sym typeface="Calibri"/>
            </a:endParaRPr>
          </a:p>
          <a:p>
            <a:pPr lvl="0" marL="948089" indent="-948089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000">
                <a:latin typeface="Calibri"/>
                <a:ea typeface="Calibri"/>
                <a:cs typeface="Calibri"/>
                <a:sym typeface="Calibri"/>
              </a:rPr>
              <a:t>Website (IMPORTANT)</a:t>
            </a:r>
            <a:r>
              <a:rPr sz="3000">
                <a:latin typeface="Calibri"/>
                <a:ea typeface="Calibri"/>
                <a:cs typeface="Calibri"/>
                <a:sym typeface="Calibri"/>
              </a:rPr>
              <a:t>: See hw7.pdf for details</a:t>
            </a:r>
            <a:endParaRPr b="1" sz="3000">
              <a:latin typeface="Calibri"/>
              <a:ea typeface="Calibri"/>
              <a:cs typeface="Calibri"/>
              <a:sym typeface="Calibri"/>
            </a:endParaRPr>
          </a:p>
          <a:p>
            <a:pPr lvl="0" marL="948089" indent="-948089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000">
                <a:latin typeface="Calibri"/>
                <a:ea typeface="Calibri"/>
                <a:cs typeface="Calibri"/>
                <a:sym typeface="Calibri"/>
              </a:rPr>
              <a:t>Hard copy </a:t>
            </a:r>
            <a:r>
              <a:rPr sz="3000">
                <a:latin typeface="Calibri"/>
                <a:ea typeface="Calibri"/>
                <a:cs typeface="Calibri"/>
                <a:sym typeface="Calibri"/>
              </a:rPr>
              <a:t>(in class): </a:t>
            </a:r>
            <a:r>
              <a:rPr sz="2600">
                <a:latin typeface="Calibri"/>
                <a:ea typeface="Calibri"/>
                <a:cs typeface="Calibri"/>
                <a:sym typeface="Calibri"/>
              </a:rPr>
              <a:t>ONLY new/changed code (save the trees </a:t>
            </a:r>
            <a:r>
              <a:rPr sz="2600">
                <a:latin typeface="Wingdings"/>
                <a:ea typeface="Wingdings"/>
                <a:cs typeface="Wingdings"/>
                <a:sym typeface="Wingdings"/>
              </a:rPr>
              <a:t>☺ </a:t>
            </a:r>
            <a:r>
              <a:rPr sz="2600">
                <a:latin typeface="Calibri"/>
                <a:ea typeface="Calibri"/>
                <a:cs typeface="Calibri"/>
                <a:sym typeface="Calibri"/>
              </a:rPr>
              <a:t>)</a:t>
            </a:r>
            <a:endParaRPr sz="2600">
              <a:latin typeface="Calibri"/>
              <a:ea typeface="Calibri"/>
              <a:cs typeface="Calibri"/>
              <a:sym typeface="Calibri"/>
            </a:endParaRPr>
          </a:p>
          <a:p>
            <a:pPr lvl="0" marL="948089" indent="-948089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000">
                <a:latin typeface="Calibri"/>
                <a:ea typeface="Calibri"/>
                <a:cs typeface="Calibri"/>
                <a:sym typeface="Calibri"/>
              </a:rPr>
              <a:t>Electronic copy: </a:t>
            </a:r>
            <a:r>
              <a:rPr sz="3000">
                <a:latin typeface="Calibri"/>
                <a:ea typeface="Calibri"/>
                <a:cs typeface="Calibri"/>
                <a:sym typeface="Calibri"/>
              </a:rPr>
              <a:t>A .zip with all the code</a:t>
            </a:r>
          </a:p>
        </p:txBody>
      </p:sp>
      <p:sp>
        <p:nvSpPr>
          <p:cNvPr id="537" name="Shape 537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28</a:t>
            </a:r>
          </a:p>
        </p:txBody>
      </p:sp>
    </p:spTree>
  </p:cSld>
  <p:clrMapOvr>
    <a:masterClrMapping/>
  </p:clrMapOvr>
  <p:transition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/>
          <p:nvPr>
            <p:ph type="title" idx="4294967295"/>
          </p:nvPr>
        </p:nvSpPr>
        <p:spPr>
          <a:xfrm>
            <a:off x="457199" y="128587"/>
            <a:ext cx="8228015" cy="1433513"/>
          </a:xfrm>
          <a:prstGeom prst="rect">
            <a:avLst/>
          </a:prstGeom>
        </p:spPr>
        <p:txBody>
          <a:bodyPr lIns="0" tIns="0" rIns="0" bIns="0">
            <a:normAutofit fontScale="100000" lnSpcReduction="0"/>
          </a:bodyPr>
          <a:lstStyle>
            <a:lvl1pPr>
              <a:defRPr>
                <a:solidFill>
                  <a:srgbClr val="8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Homework 7: Architecture</a:t>
            </a:r>
          </a:p>
        </p:txBody>
      </p:sp>
      <p:sp>
        <p:nvSpPr>
          <p:cNvPr id="540" name="Shape 540"/>
          <p:cNvSpPr/>
          <p:nvPr/>
        </p:nvSpPr>
        <p:spPr>
          <a:xfrm>
            <a:off x="381000" y="2362200"/>
            <a:ext cx="1447800" cy="3124200"/>
          </a:xfrm>
          <a:prstGeom prst="rect">
            <a:avLst/>
          </a:prstGeom>
          <a:solidFill>
            <a:srgbClr val="E9E5DC"/>
          </a:solidFill>
          <a:ln>
            <a:solidFill/>
            <a:round/>
          </a:ln>
          <a:effectLst>
            <a:outerShdw sx="100000" sy="100000" kx="0" ky="0" algn="b" rotWithShape="0" blurRad="12700" dist="101599" dir="2700000">
              <a:srgbClr val="808080">
                <a:alpha val="74996"/>
              </a:srgbClr>
            </a:outerShdw>
          </a:effectLst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41" name="Shape 541"/>
          <p:cNvSpPr/>
          <p:nvPr/>
        </p:nvSpPr>
        <p:spPr>
          <a:xfrm>
            <a:off x="3124200" y="1981200"/>
            <a:ext cx="5867400" cy="3505200"/>
          </a:xfrm>
          <a:prstGeom prst="rect">
            <a:avLst/>
          </a:prstGeom>
          <a:solidFill>
            <a:srgbClr val="E9E5DC"/>
          </a:solidFill>
          <a:ln>
            <a:solidFill/>
            <a:round/>
          </a:ln>
          <a:effectLst>
            <a:outerShdw sx="100000" sy="100000" kx="0" ky="0" algn="b" rotWithShape="0" blurRad="12700" dist="101599" dir="2700000">
              <a:srgbClr val="808080">
                <a:alpha val="74996"/>
              </a:srgbClr>
            </a:outerShdw>
          </a:effectLst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42" name="Shape 542"/>
          <p:cNvSpPr/>
          <p:nvPr/>
        </p:nvSpPr>
        <p:spPr>
          <a:xfrm>
            <a:off x="3352800" y="2895600"/>
            <a:ext cx="2286001" cy="762000"/>
          </a:xfrm>
          <a:prstGeom prst="rect">
            <a:avLst/>
          </a:prstGeom>
          <a:solidFill>
            <a:srgbClr val="00CC99"/>
          </a:solidFill>
          <a:ln>
            <a:solidFill/>
            <a:round/>
          </a:ln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43" name="Shape 543"/>
          <p:cNvSpPr/>
          <p:nvPr/>
        </p:nvSpPr>
        <p:spPr>
          <a:xfrm>
            <a:off x="3432175" y="2971800"/>
            <a:ext cx="1981200" cy="29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9687" algn="ctr">
              <a:spcBef>
                <a:spcPts val="1100"/>
              </a:spcBef>
              <a:defRPr sz="20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FFFFFF"/>
                </a:solidFill>
              </a:rPr>
              <a:t>Apache</a:t>
            </a:r>
          </a:p>
        </p:txBody>
      </p:sp>
      <p:grpSp>
        <p:nvGrpSpPr>
          <p:cNvPr id="546" name="Group 546"/>
          <p:cNvGrpSpPr/>
          <p:nvPr/>
        </p:nvGrpSpPr>
        <p:grpSpPr>
          <a:xfrm>
            <a:off x="3428997" y="4398961"/>
            <a:ext cx="2146305" cy="630242"/>
            <a:chOff x="-1" y="-1"/>
            <a:chExt cx="2146304" cy="630241"/>
          </a:xfrm>
        </p:grpSpPr>
        <p:sp>
          <p:nvSpPr>
            <p:cNvPr id="544" name="Shape 544"/>
            <p:cNvSpPr/>
            <p:nvPr/>
          </p:nvSpPr>
          <p:spPr>
            <a:xfrm>
              <a:off x="-2" y="-1"/>
              <a:ext cx="2146305" cy="630242"/>
            </a:xfrm>
            <a:prstGeom prst="rect">
              <a:avLst/>
            </a:prstGeom>
            <a:solidFill>
              <a:srgbClr val="A28E6A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ctr">
                <a:spcBef>
                  <a:spcPts val="800"/>
                </a:spcBef>
                <a:defRPr sz="1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545" name="Shape 545"/>
            <p:cNvSpPr/>
            <p:nvPr/>
          </p:nvSpPr>
          <p:spPr>
            <a:xfrm>
              <a:off x="-2" y="-2"/>
              <a:ext cx="2146305" cy="5715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0" tIns="0" rIns="0" bIns="0" numCol="1" anchor="t">
              <a:spAutoFit/>
            </a:bodyPr>
            <a:lstStyle/>
            <a:p>
              <a:pPr lvl="0" indent="39687" algn="ctr">
                <a:spcBef>
                  <a:spcPts val="800"/>
                </a:spcBef>
                <a:defRPr sz="1800"/>
              </a:pPr>
              <a:r>
                <a:rPr>
                  <a:latin typeface="Calibri"/>
                  <a:ea typeface="Calibri"/>
                  <a:cs typeface="Calibri"/>
                  <a:sym typeface="Calibri"/>
                </a:rPr>
                <a:t>cmu</a:t>
              </a:r>
              <a:r>
                <a:rPr b="1" sz="1400">
                  <a:latin typeface="Arial"/>
                  <a:ea typeface="Arial"/>
                  <a:cs typeface="Arial"/>
                  <a:sym typeface="Arial"/>
                </a:rPr>
                <a:t>Postly Web app</a:t>
              </a:r>
              <a:endParaRPr b="1" sz="1400">
                <a:latin typeface="Calibri"/>
                <a:ea typeface="Calibri"/>
                <a:cs typeface="Calibri"/>
                <a:sym typeface="Calibri"/>
              </a:endParaRPr>
            </a:p>
            <a:p>
              <a:pPr lvl="0" indent="39687" algn="ctr">
                <a:spcBef>
                  <a:spcPts val="800"/>
                </a:spcBef>
                <a:defRPr sz="1800"/>
              </a:pPr>
              <a:r>
                <a:rPr b="1" sz="1400">
                  <a:latin typeface="Arial"/>
                  <a:ea typeface="Arial"/>
                  <a:cs typeface="Arial"/>
                  <a:sym typeface="Arial"/>
                </a:rPr>
                <a:t>PHP</a:t>
              </a:r>
            </a:p>
          </p:txBody>
        </p:sp>
      </p:grpSp>
      <p:sp>
        <p:nvSpPr>
          <p:cNvPr id="547" name="Shape 547"/>
          <p:cNvSpPr/>
          <p:nvPr/>
        </p:nvSpPr>
        <p:spPr>
          <a:xfrm>
            <a:off x="2971800" y="2286000"/>
            <a:ext cx="29845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9687" algn="ctr">
              <a:spcBef>
                <a:spcPts val="10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Web Server</a:t>
            </a:r>
          </a:p>
        </p:txBody>
      </p:sp>
      <p:sp>
        <p:nvSpPr>
          <p:cNvPr id="548" name="Shape 548"/>
          <p:cNvSpPr/>
          <p:nvPr/>
        </p:nvSpPr>
        <p:spPr>
          <a:xfrm>
            <a:off x="6629400" y="2590800"/>
            <a:ext cx="1981200" cy="2743200"/>
          </a:xfrm>
          <a:prstGeom prst="rect">
            <a:avLst/>
          </a:prstGeom>
          <a:solidFill>
            <a:srgbClr val="E9E5DC"/>
          </a:solidFill>
          <a:ln>
            <a:solidFill/>
            <a:round/>
          </a:ln>
          <a:effectLst>
            <a:outerShdw sx="100000" sy="100000" kx="0" ky="0" algn="b" rotWithShape="0" blurRad="12700" dist="101599" dir="2700000">
              <a:srgbClr val="808080">
                <a:alpha val="74996"/>
              </a:srgbClr>
            </a:outerShdw>
          </a:effectLst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49" name="Shape 549"/>
          <p:cNvSpPr/>
          <p:nvPr/>
        </p:nvSpPr>
        <p:spPr>
          <a:xfrm>
            <a:off x="6553200" y="2819400"/>
            <a:ext cx="2146301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>
              <a:spcBef>
                <a:spcPts val="1000"/>
              </a:spcBef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PostgreSQL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indent="39687" algn="ctr">
              <a:spcBef>
                <a:spcPts val="1000"/>
              </a:spcBef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Database Server</a:t>
            </a:r>
          </a:p>
        </p:txBody>
      </p:sp>
      <p:grpSp>
        <p:nvGrpSpPr>
          <p:cNvPr id="554" name="Group 554"/>
          <p:cNvGrpSpPr/>
          <p:nvPr/>
        </p:nvGrpSpPr>
        <p:grpSpPr>
          <a:xfrm>
            <a:off x="7010399" y="4114800"/>
            <a:ext cx="1066802" cy="1143002"/>
            <a:chOff x="0" y="0"/>
            <a:chExt cx="1066800" cy="1143001"/>
          </a:xfrm>
        </p:grpSpPr>
        <p:sp>
          <p:nvSpPr>
            <p:cNvPr id="550" name="Shape 550"/>
            <p:cNvSpPr/>
            <p:nvPr/>
          </p:nvSpPr>
          <p:spPr>
            <a:xfrm>
              <a:off x="0" y="0"/>
              <a:ext cx="1066801" cy="1143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1209"/>
                    <a:pt x="0" y="2700"/>
                  </a:cubicBezTo>
                  <a:lnTo>
                    <a:pt x="0" y="18900"/>
                  </a:lnTo>
                  <a:cubicBezTo>
                    <a:pt x="0" y="20391"/>
                    <a:pt x="4835" y="21600"/>
                    <a:pt x="10800" y="21600"/>
                  </a:cubicBezTo>
                  <a:cubicBezTo>
                    <a:pt x="16765" y="21600"/>
                    <a:pt x="21600" y="20391"/>
                    <a:pt x="21600" y="18900"/>
                  </a:cubicBezTo>
                  <a:lnTo>
                    <a:pt x="21600" y="2700"/>
                  </a:lnTo>
                  <a:cubicBezTo>
                    <a:pt x="21600" y="1209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0000"/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맑은 고딕"/>
                  <a:ea typeface="맑은 고딕"/>
                  <a:cs typeface="맑은 고딕"/>
                  <a:sym typeface="맑은 고딕"/>
                </a:defRPr>
              </a:pPr>
            </a:p>
          </p:txBody>
        </p:sp>
        <p:sp>
          <p:nvSpPr>
            <p:cNvPr id="551" name="Shape 551"/>
            <p:cNvSpPr/>
            <p:nvPr/>
          </p:nvSpPr>
          <p:spPr>
            <a:xfrm>
              <a:off x="0" y="0"/>
              <a:ext cx="1066801" cy="28575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10800" y="0"/>
                  </a:moveTo>
                  <a:cubicBezTo>
                    <a:pt x="4835" y="0"/>
                    <a:pt x="0" y="4835"/>
                    <a:pt x="0" y="10800"/>
                  </a:cubicBezTo>
                  <a:cubicBezTo>
                    <a:pt x="0" y="16765"/>
                    <a:pt x="4835" y="21600"/>
                    <a:pt x="10800" y="21600"/>
                  </a:cubicBezTo>
                  <a:cubicBezTo>
                    <a:pt x="16765" y="21600"/>
                    <a:pt x="21600" y="16765"/>
                    <a:pt x="21600" y="10800"/>
                  </a:cubicBezTo>
                  <a:cubicBezTo>
                    <a:pt x="21600" y="4835"/>
                    <a:pt x="16765" y="0"/>
                    <a:pt x="10800" y="0"/>
                  </a:cubicBezTo>
                  <a:close/>
                </a:path>
              </a:pathLst>
            </a:custGeom>
            <a:solidFill>
              <a:srgbClr val="FF3333"/>
            </a:solidFill>
            <a:ln w="12700" cap="flat">
              <a:noFill/>
              <a:miter lim="4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맑은 고딕"/>
                  <a:ea typeface="맑은 고딕"/>
                  <a:cs typeface="맑은 고딕"/>
                  <a:sym typeface="맑은 고딕"/>
                </a:defRPr>
              </a:pPr>
            </a:p>
          </p:txBody>
        </p:sp>
        <p:sp>
          <p:nvSpPr>
            <p:cNvPr id="552" name="Shape 552"/>
            <p:cNvSpPr/>
            <p:nvPr/>
          </p:nvSpPr>
          <p:spPr>
            <a:xfrm>
              <a:off x="0" y="142875"/>
              <a:ext cx="1066801" cy="1428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0"/>
                  </a:moveTo>
                  <a:cubicBezTo>
                    <a:pt x="0" y="11929"/>
                    <a:pt x="4835" y="21600"/>
                    <a:pt x="10800" y="21600"/>
                  </a:cubicBezTo>
                  <a:cubicBezTo>
                    <a:pt x="16765" y="21600"/>
                    <a:pt x="21600" y="11929"/>
                    <a:pt x="21600" y="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>
                <a:defRPr>
                  <a:solidFill>
                    <a:srgbClr val="FFFFFF"/>
                  </a:solidFill>
                  <a:latin typeface="맑은 고딕"/>
                  <a:ea typeface="맑은 고딕"/>
                  <a:cs typeface="맑은 고딕"/>
                  <a:sym typeface="맑은 고딕"/>
                </a:defRPr>
              </a:pPr>
            </a:p>
          </p:txBody>
        </p:sp>
        <p:sp>
          <p:nvSpPr>
            <p:cNvPr id="553" name="Shape 553"/>
            <p:cNvSpPr/>
            <p:nvPr/>
          </p:nvSpPr>
          <p:spPr>
            <a:xfrm>
              <a:off x="0" y="337343"/>
              <a:ext cx="1026071" cy="60960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none" lIns="38100" tIns="38100" rIns="38100" bIns="38100" numCol="1" anchor="ctr">
              <a:spAutoFit/>
            </a:bodyPr>
            <a:lstStyle/>
            <a:p>
              <a:pPr lvl="0" indent="14287">
                <a:defRPr sz="1800"/>
              </a:pPr>
              <a:r>
                <a:rPr>
                  <a:latin typeface="Calibri"/>
                  <a:ea typeface="Calibri"/>
                  <a:cs typeface="Calibri"/>
                  <a:sym typeface="Calibri"/>
                </a:rPr>
                <a:t>    hw7 </a:t>
              </a:r>
              <a:endParaRPr>
                <a:latin typeface="Calibri"/>
                <a:ea typeface="Calibri"/>
                <a:cs typeface="Calibri"/>
                <a:sym typeface="Calibri"/>
              </a:endParaRPr>
            </a:p>
            <a:p>
              <a:pPr lvl="0" indent="14287">
                <a:defRPr sz="1800"/>
              </a:pPr>
              <a:r>
                <a:rPr>
                  <a:latin typeface="Calibri"/>
                  <a:ea typeface="Calibri"/>
                  <a:cs typeface="Calibri"/>
                  <a:sym typeface="Calibri"/>
                </a:rPr>
                <a:t>database</a:t>
              </a:r>
            </a:p>
          </p:txBody>
        </p:sp>
      </p:grpSp>
      <p:sp>
        <p:nvSpPr>
          <p:cNvPr id="555" name="Shape 555"/>
          <p:cNvSpPr/>
          <p:nvPr/>
        </p:nvSpPr>
        <p:spPr>
          <a:xfrm>
            <a:off x="5715000" y="4648200"/>
            <a:ext cx="1066800" cy="228600"/>
          </a:xfrm>
          <a:prstGeom prst="leftRightArrow">
            <a:avLst>
              <a:gd name="adj1" fmla="val 50000"/>
              <a:gd name="adj2" fmla="val 80003"/>
            </a:avLst>
          </a:prstGeom>
          <a:solidFill>
            <a:srgbClr val="FFFFFF"/>
          </a:solidFill>
          <a:ln>
            <a:solidFill/>
            <a:round/>
          </a:ln>
          <a:effectLst>
            <a:outerShdw sx="100000" sy="100000" kx="0" ky="0" algn="b" rotWithShape="0" blurRad="12700" dist="101599" dir="2700000">
              <a:srgbClr val="808080">
                <a:alpha val="74996"/>
              </a:srgbClr>
            </a:outerShdw>
          </a:effectLst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56" name="Shape 556"/>
          <p:cNvSpPr/>
          <p:nvPr/>
        </p:nvSpPr>
        <p:spPr>
          <a:xfrm>
            <a:off x="228600" y="2514600"/>
            <a:ext cx="1841500" cy="66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lvl="0" indent="39687" algn="ctr">
              <a:spcBef>
                <a:spcPts val="1000"/>
              </a:spcBef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Client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indent="39687" algn="ctr">
              <a:spcBef>
                <a:spcPts val="1000"/>
              </a:spcBef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Browser </a:t>
            </a:r>
          </a:p>
        </p:txBody>
      </p:sp>
      <p:sp>
        <p:nvSpPr>
          <p:cNvPr id="557" name="Shape 557"/>
          <p:cNvSpPr/>
          <p:nvPr/>
        </p:nvSpPr>
        <p:spPr>
          <a:xfrm>
            <a:off x="2057400" y="3657600"/>
            <a:ext cx="914400" cy="2286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FFFFFF"/>
          </a:solidFill>
          <a:ln>
            <a:solidFill/>
            <a:round/>
          </a:ln>
          <a:effectLst>
            <a:outerShdw sx="100000" sy="100000" kx="0" ky="0" algn="b" rotWithShape="0" blurRad="12700" dist="101599" dir="2700000">
              <a:srgbClr val="808080">
                <a:alpha val="74996"/>
              </a:srgbClr>
            </a:outerShdw>
          </a:effectLst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58" name="Shape 558"/>
          <p:cNvSpPr/>
          <p:nvPr/>
        </p:nvSpPr>
        <p:spPr>
          <a:xfrm>
            <a:off x="4343400" y="3810000"/>
            <a:ext cx="152400" cy="3810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00" y="0"/>
                </a:moveTo>
                <a:lnTo>
                  <a:pt x="21600" y="1728"/>
                </a:lnTo>
                <a:lnTo>
                  <a:pt x="16200" y="1728"/>
                </a:lnTo>
                <a:lnTo>
                  <a:pt x="16200" y="19872"/>
                </a:lnTo>
                <a:lnTo>
                  <a:pt x="21600" y="19872"/>
                </a:lnTo>
                <a:lnTo>
                  <a:pt x="10800" y="21600"/>
                </a:lnTo>
                <a:lnTo>
                  <a:pt x="0" y="19872"/>
                </a:lnTo>
                <a:lnTo>
                  <a:pt x="5400" y="19872"/>
                </a:lnTo>
                <a:lnTo>
                  <a:pt x="5400" y="1728"/>
                </a:lnTo>
                <a:lnTo>
                  <a:pt x="0" y="1728"/>
                </a:lnTo>
                <a:lnTo>
                  <a:pt x="10800" y="0"/>
                </a:lnTo>
                <a:close/>
              </a:path>
            </a:pathLst>
          </a:custGeom>
          <a:solidFill>
            <a:srgbClr val="00CC99"/>
          </a:solidFill>
          <a:ln>
            <a:solidFill/>
            <a:round/>
          </a:ln>
          <a:effectLst>
            <a:outerShdw sx="100000" sy="100000" kx="0" ky="0" algn="b" rotWithShape="0" blurRad="12700" dist="101599" dir="2700000">
              <a:srgbClr val="808080">
                <a:alpha val="74996"/>
              </a:srgbClr>
            </a:outerShdw>
          </a:effectLst>
        </p:spPr>
        <p:txBody>
          <a:bodyPr lIns="0" tIns="0" rIns="0" bIns="0"/>
          <a:lstStyle/>
          <a:p>
            <a:pPr lvl="0">
              <a:defRPr>
                <a:solidFill>
                  <a:srgbClr val="FFFFFF"/>
                </a:solidFill>
                <a:latin typeface="맑은 고딕"/>
                <a:ea typeface="맑은 고딕"/>
                <a:cs typeface="맑은 고딕"/>
                <a:sym typeface="맑은 고딕"/>
              </a:defRPr>
            </a:pPr>
          </a:p>
        </p:txBody>
      </p:sp>
      <p:sp>
        <p:nvSpPr>
          <p:cNvPr id="559" name="Shape 559"/>
          <p:cNvSpPr/>
          <p:nvPr/>
        </p:nvSpPr>
        <p:spPr>
          <a:xfrm>
            <a:off x="2209800" y="3276600"/>
            <a:ext cx="509141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 indent="39687">
              <a:defRPr sz="1800">
                <a:latin typeface="Lucida Grande"/>
                <a:ea typeface="Lucida Grande"/>
                <a:cs typeface="Lucida Grande"/>
                <a:sym typeface="Lucida Grande"/>
              </a:defRPr>
            </a:lvl1pPr>
          </a:lstStyle>
          <a:p>
            <a:pPr lvl="0"/>
            <a:r>
              <a:t>http</a:t>
            </a:r>
          </a:p>
        </p:txBody>
      </p:sp>
      <p:sp>
        <p:nvSpPr>
          <p:cNvPr id="560" name="Shape 560"/>
          <p:cNvSpPr/>
          <p:nvPr/>
        </p:nvSpPr>
        <p:spPr>
          <a:xfrm>
            <a:off x="4572000" y="1524000"/>
            <a:ext cx="32766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9687" algn="ctr">
              <a:spcBef>
                <a:spcPts val="10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CMU Contributed Web Server</a:t>
            </a:r>
          </a:p>
        </p:txBody>
      </p:sp>
      <p:sp>
        <p:nvSpPr>
          <p:cNvPr id="561" name="Shape 561"/>
          <p:cNvSpPr/>
          <p:nvPr/>
        </p:nvSpPr>
        <p:spPr>
          <a:xfrm>
            <a:off x="4267200" y="5943600"/>
            <a:ext cx="1981200" cy="838200"/>
          </a:xfrm>
          <a:prstGeom prst="rect">
            <a:avLst/>
          </a:prstGeom>
          <a:solidFill>
            <a:srgbClr val="E9E5DC"/>
          </a:solidFill>
          <a:ln>
            <a:solidFill/>
            <a:round/>
          </a:ln>
          <a:effectLst>
            <a:outerShdw sx="100000" sy="100000" kx="0" ky="0" algn="b" rotWithShape="0" blurRad="12700" dist="101599" dir="2700000">
              <a:srgbClr val="808080">
                <a:alpha val="74996"/>
              </a:srgbClr>
            </a:outerShdw>
          </a:effectLst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62" name="Shape 562"/>
          <p:cNvSpPr/>
          <p:nvPr/>
        </p:nvSpPr>
        <p:spPr>
          <a:xfrm>
            <a:off x="3886200" y="5638800"/>
            <a:ext cx="29845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9687" algn="ctr">
              <a:spcBef>
                <a:spcPts val="10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CMU AFS</a:t>
            </a:r>
          </a:p>
        </p:txBody>
      </p:sp>
      <p:sp>
        <p:nvSpPr>
          <p:cNvPr id="563" name="Shape 563"/>
          <p:cNvSpPr/>
          <p:nvPr/>
        </p:nvSpPr>
        <p:spPr>
          <a:xfrm>
            <a:off x="3810000" y="6019800"/>
            <a:ext cx="29845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9687" algn="ctr">
              <a:spcBef>
                <a:spcPts val="10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andrew_id/www</a:t>
            </a:r>
          </a:p>
        </p:txBody>
      </p:sp>
      <p:sp>
        <p:nvSpPr>
          <p:cNvPr id="564" name="Shape 564"/>
          <p:cNvSpPr/>
          <p:nvPr/>
        </p:nvSpPr>
        <p:spPr>
          <a:xfrm rot="5400000">
            <a:off x="4152900" y="5295900"/>
            <a:ext cx="762000" cy="228600"/>
          </a:xfrm>
          <a:prstGeom prst="leftRightArrow">
            <a:avLst>
              <a:gd name="adj1" fmla="val 50000"/>
              <a:gd name="adj2" fmla="val 80000"/>
            </a:avLst>
          </a:prstGeom>
          <a:solidFill>
            <a:srgbClr val="FFFFFF"/>
          </a:solidFill>
          <a:ln>
            <a:solidFill/>
            <a:round/>
          </a:ln>
          <a:effectLst>
            <a:outerShdw sx="100000" sy="100000" kx="0" ky="0" algn="b" rotWithShape="0" blurRad="12700" dist="101599" dir="2700000">
              <a:srgbClr val="808080">
                <a:alpha val="74996"/>
              </a:srgbClr>
            </a:outerShdw>
          </a:effectLst>
        </p:spPr>
        <p:txBody>
          <a:bodyPr lIns="0" tIns="0" rIns="0" bIns="0"/>
          <a:lstStyle/>
          <a:p>
            <a:pPr lvl="0">
              <a:defRPr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sp>
        <p:nvSpPr>
          <p:cNvPr id="565" name="Shape 565"/>
          <p:cNvSpPr/>
          <p:nvPr/>
        </p:nvSpPr>
        <p:spPr>
          <a:xfrm>
            <a:off x="228600" y="1981200"/>
            <a:ext cx="1841500" cy="266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39687" algn="ctr">
              <a:spcBef>
                <a:spcPts val="1000"/>
              </a:spcBef>
              <a:defRPr sz="18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r>
              <a:t>Any host</a:t>
            </a:r>
          </a:p>
        </p:txBody>
      </p:sp>
      <p:pic>
        <p:nvPicPr>
          <p:cNvPr id="566" name="image9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09600" y="3352800"/>
            <a:ext cx="1066800" cy="9191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Data requirements</a:t>
            </a:r>
          </a:p>
        </p:txBody>
      </p:sp>
      <p:sp>
        <p:nvSpPr>
          <p:cNvPr id="59" name="Shape 59"/>
          <p:cNvSpPr/>
          <p:nvPr/>
        </p:nvSpPr>
        <p:spPr>
          <a:xfrm>
            <a:off x="457200" y="1600199"/>
            <a:ext cx="8229600" cy="39903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200">
                <a:latin typeface="Calibri"/>
                <a:ea typeface="Calibri"/>
                <a:cs typeface="Calibri"/>
                <a:sym typeface="Calibri"/>
              </a:rPr>
              <a:t>Users</a:t>
            </a:r>
            <a:r>
              <a:rPr sz="3200">
                <a:latin typeface="Calibri"/>
                <a:ea typeface="Calibri"/>
                <a:cs typeface="Calibri"/>
                <a:sym typeface="Calibri"/>
              </a:rPr>
              <a:t>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1355292" indent="-898092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Username (2-50 characters)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1355292" indent="-898092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Password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 sz="3200">
                <a:latin typeface="Calibri"/>
                <a:ea typeface="Calibri"/>
                <a:cs typeface="Calibri"/>
                <a:sym typeface="Calibri"/>
              </a:rPr>
              <a:t>Posts</a:t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lvl="1" marL="1355292" indent="-898092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Has title and body text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1355292" indent="-898092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Have to record </a:t>
            </a:r>
            <a:r>
              <a:rPr b="1" sz="3200">
                <a:latin typeface="Calibri"/>
                <a:ea typeface="Calibri"/>
                <a:cs typeface="Calibri"/>
                <a:sym typeface="Calibri"/>
              </a:rPr>
              <a:t>when</a:t>
            </a:r>
            <a:r>
              <a:rPr sz="3200">
                <a:latin typeface="Calibri"/>
                <a:ea typeface="Calibri"/>
                <a:cs typeface="Calibri"/>
                <a:sym typeface="Calibri"/>
              </a:rPr>
              <a:t> they were posted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1355292" indent="-898092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Posts can be “liked” by users</a:t>
            </a:r>
          </a:p>
        </p:txBody>
      </p:sp>
      <p:sp>
        <p:nvSpPr>
          <p:cNvPr id="60" name="Shape 60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3</a:t>
            </a:r>
          </a:p>
        </p:txBody>
      </p:sp>
      <p:sp>
        <p:nvSpPr>
          <p:cNvPr id="61" name="Shape 61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3</a:t>
            </a:r>
          </a:p>
        </p:txBody>
      </p:sp>
    </p:spTree>
  </p:cSld>
  <p:clrMapOvr>
    <a:masterClrMapping/>
  </p:clrMapOvr>
  <p:transition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Shape 568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Access to web server</a:t>
            </a:r>
          </a:p>
        </p:txBody>
      </p:sp>
      <p:sp>
        <p:nvSpPr>
          <p:cNvPr id="569" name="Shape 569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30</a:t>
            </a:r>
          </a:p>
        </p:txBody>
      </p:sp>
      <p:sp>
        <p:nvSpPr>
          <p:cNvPr id="570" name="Shape 570"/>
          <p:cNvSpPr/>
          <p:nvPr/>
        </p:nvSpPr>
        <p:spPr>
          <a:xfrm>
            <a:off x="457200" y="1600199"/>
            <a:ext cx="8229600" cy="45745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444977" indent="-1444977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You will use the Computer Club Contributed Web Server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444977" indent="-1444977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Apache server + Postgres DB server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444977" indent="-1444977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Publishes *.php code in your AFS ‘www’ directory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444977" indent="-1444977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More details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http://www.club.cc.cmu.edu/doc/contribweb.php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1" marL="457200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HW7 description (read carefully)</a:t>
            </a:r>
          </a:p>
        </p:txBody>
      </p:sp>
      <p:sp>
        <p:nvSpPr>
          <p:cNvPr id="571" name="Shape 571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30</a:t>
            </a:r>
          </a:p>
        </p:txBody>
      </p:sp>
    </p:spTree>
  </p:cSld>
  <p:clrMapOvr>
    <a:masterClrMapping/>
  </p:clrMapOvr>
  <p:transition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" name="Shape 573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Publishing your web app</a:t>
            </a:r>
          </a:p>
        </p:txBody>
      </p:sp>
      <p:sp>
        <p:nvSpPr>
          <p:cNvPr id="574" name="Shape 574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31</a:t>
            </a:r>
          </a:p>
        </p:txBody>
      </p:sp>
      <p:sp>
        <p:nvSpPr>
          <p:cNvPr id="575" name="Shape 575"/>
          <p:cNvSpPr/>
          <p:nvPr/>
        </p:nvSpPr>
        <p:spPr>
          <a:xfrm>
            <a:off x="457200" y="1371599"/>
            <a:ext cx="8229600" cy="36347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457200" indent="-457200">
              <a:spcBef>
                <a:spcPts val="7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b="1">
                <a:latin typeface="Calibri"/>
                <a:ea typeface="Calibri"/>
                <a:cs typeface="Calibri"/>
                <a:sym typeface="Calibri"/>
              </a:rPr>
              <a:t>Please do the following ASAP and let us know if it doesn’t work!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  <a:p>
            <a:pPr lvl="0" marL="457200" indent="-457200">
              <a:spcBef>
                <a:spcPts val="7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Sign up for the web server here </a:t>
            </a:r>
            <a:br>
              <a:rPr>
                <a:latin typeface="Calibri"/>
                <a:ea typeface="Calibri"/>
                <a:cs typeface="Calibri"/>
                <a:sym typeface="Calibri"/>
              </a:rPr>
            </a:br>
            <a:r>
              <a:rPr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http://my.contrib.andrew.cmu.edu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457200" indent="-457200">
              <a:spcBef>
                <a:spcPts val="7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Create DB user account here</a:t>
            </a:r>
            <a:br>
              <a:rPr>
                <a:latin typeface="Calibri"/>
                <a:ea typeface="Calibri"/>
                <a:cs typeface="Calibri"/>
                <a:sym typeface="Calibri"/>
              </a:rPr>
            </a:br>
            <a:r>
              <a:rPr>
                <a:latin typeface="Calibri"/>
                <a:ea typeface="Calibri"/>
                <a:cs typeface="Calibri"/>
                <a:sym typeface="Calibri"/>
              </a:rPr>
              <a:t>	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http://www.club.cc.cmu.edu/doc/contribweb/sql.php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L="457200" indent="-457200">
              <a:spcBef>
                <a:spcPts val="7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Unzip hw7.zip and copy contents on folder ‘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cmupostly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’ under your AFS www directory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457200" indent="-457200">
              <a:spcBef>
                <a:spcPts val="7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Edit config.php with your own db+server parameters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457200" indent="-457200">
              <a:spcBef>
                <a:spcPts val="7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Edit folder content permissions: chmod +rx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457200" indent="-457200">
              <a:spcBef>
                <a:spcPts val="7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Go to </a:t>
            </a:r>
            <a:br>
              <a:rPr>
                <a:latin typeface="Calibri"/>
                <a:ea typeface="Calibri"/>
                <a:cs typeface="Calibri"/>
                <a:sym typeface="Calibri"/>
              </a:rPr>
            </a:br>
            <a:r>
              <a:rPr u="sng">
                <a:solidFill>
                  <a:srgbClr val="0000FF"/>
                </a:solidFill>
                <a:uFill>
                  <a:solidFill>
                    <a:srgbClr val="0000FF"/>
                  </a:solidFill>
                </a:uFill>
                <a:latin typeface="Calibri"/>
                <a:ea typeface="Calibri"/>
                <a:cs typeface="Calibri"/>
                <a:sym typeface="Calibri"/>
                <a:hlinkClick r:id="rId2" invalidUrl="" action="" tgtFrame="" tooltip="" history="1" highlightClick="0" endSnd="0"/>
              </a:rPr>
              <a:t>http://www.contrib.andrew.cmu.edu/~andrew_id/cmupostly</a:t>
            </a:r>
          </a:p>
        </p:txBody>
      </p:sp>
      <p:sp>
        <p:nvSpPr>
          <p:cNvPr id="576" name="Shape 576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31</a:t>
            </a:r>
          </a:p>
        </p:txBody>
      </p:sp>
    </p:spTree>
  </p:cSld>
  <p:clrMapOvr>
    <a:masterClrMapping/>
  </p:clrMapOvr>
  <p:transition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Shape 578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Questions?</a:t>
            </a:r>
          </a:p>
        </p:txBody>
      </p:sp>
      <p:sp>
        <p:nvSpPr>
          <p:cNvPr id="579" name="Shape 579"/>
          <p:cNvSpPr/>
          <p:nvPr/>
        </p:nvSpPr>
        <p:spPr>
          <a:xfrm>
            <a:off x="457200" y="1600200"/>
            <a:ext cx="8229600" cy="1856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Come to </a:t>
            </a:r>
            <a:r>
              <a:rPr b="1" sz="4000">
                <a:latin typeface="Calibri"/>
                <a:ea typeface="Calibri"/>
                <a:cs typeface="Calibri"/>
                <a:sym typeface="Calibri"/>
              </a:rPr>
              <a:t>office hours </a:t>
            </a:r>
            <a:r>
              <a:rPr sz="3200">
                <a:latin typeface="Calibri"/>
                <a:ea typeface="Calibri"/>
                <a:cs typeface="Calibri"/>
                <a:sym typeface="Calibri"/>
              </a:rPr>
              <a:t>(4 TAs + 2 instructors)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078714" indent="-1078714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Post your questions on </a:t>
            </a:r>
            <a:r>
              <a:rPr b="1" sz="4000">
                <a:latin typeface="Calibri"/>
                <a:ea typeface="Calibri"/>
                <a:cs typeface="Calibri"/>
                <a:sym typeface="Calibri"/>
              </a:rPr>
              <a:t>blackboard</a:t>
            </a:r>
            <a:r>
              <a:rPr sz="3200">
                <a:latin typeface="Calibri"/>
                <a:ea typeface="Calibri"/>
                <a:cs typeface="Calibri"/>
                <a:sym typeface="Calibri"/>
              </a:rPr>
              <a:t>.</a:t>
            </a:r>
          </a:p>
        </p:txBody>
      </p:sp>
      <p:sp>
        <p:nvSpPr>
          <p:cNvPr id="580" name="Shape 580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33</a:t>
            </a:r>
          </a:p>
        </p:txBody>
      </p:sp>
      <p:sp>
        <p:nvSpPr>
          <p:cNvPr id="581" name="Shape 581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33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Functionality requirements</a:t>
            </a:r>
          </a:p>
        </p:txBody>
      </p:sp>
      <p:sp>
        <p:nvSpPr>
          <p:cNvPr id="64" name="Shape 64"/>
          <p:cNvSpPr/>
          <p:nvPr/>
        </p:nvSpPr>
        <p:spPr>
          <a:xfrm>
            <a:off x="457200" y="1600199"/>
            <a:ext cx="8229600" cy="45618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Create user account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Reset database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Login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Timeline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List of hottest posts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Add a post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Search for a user by username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Like a post</a:t>
            </a:r>
            <a:endParaRPr sz="2800">
              <a:latin typeface="Calibri"/>
              <a:ea typeface="Calibri"/>
              <a:cs typeface="Calibri"/>
              <a:sym typeface="Calibri"/>
            </a:endParaRPr>
          </a:p>
          <a:p>
            <a:pPr lvl="0" marL="1244600" indent="-1244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800">
                <a:latin typeface="Calibri"/>
                <a:ea typeface="Calibri"/>
                <a:cs typeface="Calibri"/>
                <a:sym typeface="Calibri"/>
              </a:rPr>
              <a:t>Delete a post</a:t>
            </a:r>
          </a:p>
        </p:txBody>
      </p:sp>
      <p:sp>
        <p:nvSpPr>
          <p:cNvPr id="65" name="Shape 65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4</a:t>
            </a:r>
          </a:p>
        </p:txBody>
      </p:sp>
      <p:sp>
        <p:nvSpPr>
          <p:cNvPr id="66" name="Shape 66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4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Functionality requirements</a:t>
            </a:r>
          </a:p>
        </p:txBody>
      </p:sp>
      <p:sp>
        <p:nvSpPr>
          <p:cNvPr id="69" name="Shape 69"/>
          <p:cNvSpPr/>
          <p:nvPr/>
        </p:nvSpPr>
        <p:spPr>
          <a:xfrm>
            <a:off x="457200" y="1600199"/>
            <a:ext cx="8229600" cy="4726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625600" indent="-16256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0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Recommend posts based on likes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2025650" indent="-16256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For user U recommend posts that are “liked” by like-minded users.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2025650" indent="-16256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Like-minded users of U are users who “like” what U likes.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2025650" indent="-16256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Rank them according to how many common likes a post has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2025650" indent="-16256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Don’t include posts that U already likes</a:t>
            </a:r>
          </a:p>
        </p:txBody>
      </p:sp>
      <p:sp>
        <p:nvSpPr>
          <p:cNvPr id="70" name="Shape 70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5</a:t>
            </a:r>
          </a:p>
        </p:txBody>
      </p:sp>
      <p:sp>
        <p:nvSpPr>
          <p:cNvPr id="71" name="Shape 71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5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/>
        </p:nvSpPr>
        <p:spPr>
          <a:xfrm>
            <a:off x="457200" y="558477"/>
            <a:ext cx="8229600" cy="5753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0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000">
                <a:solidFill>
                  <a:srgbClr val="800000"/>
                </a:solidFill>
              </a:rPr>
              <a:t>User recommendation example</a:t>
            </a:r>
          </a:p>
        </p:txBody>
      </p:sp>
      <p:sp>
        <p:nvSpPr>
          <p:cNvPr id="74" name="Shape 74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6</a:t>
            </a:r>
          </a:p>
        </p:txBody>
      </p:sp>
      <p:sp>
        <p:nvSpPr>
          <p:cNvPr id="75" name="Shape 75"/>
          <p:cNvSpPr/>
          <p:nvPr/>
        </p:nvSpPr>
        <p:spPr>
          <a:xfrm>
            <a:off x="5727700" y="1490026"/>
            <a:ext cx="3229653" cy="387794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Recommend posts to user1</a:t>
            </a: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user 2, user 3, user 5 like </a:t>
            </a: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what user 1 likes</a:t>
            </a: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user 2: post 3</a:t>
            </a: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user 5: post 3, post 5</a:t>
            </a: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*Note that it doesn’t include</a:t>
            </a: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posts user 1 already likes</a:t>
            </a: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sort by # likes for each post</a:t>
            </a:r>
            <a:endParaRPr b="1" sz="2000">
              <a:latin typeface="Cambria"/>
              <a:ea typeface="Cambria"/>
              <a:cs typeface="Cambria"/>
              <a:sym typeface="Cambria"/>
            </a:endParaRPr>
          </a:p>
          <a:p>
            <a:pPr lvl="0">
              <a:defRPr sz="1800"/>
            </a:pPr>
            <a:r>
              <a:rPr b="1" sz="2000">
                <a:latin typeface="Cambria"/>
                <a:ea typeface="Cambria"/>
                <a:cs typeface="Cambria"/>
                <a:sym typeface="Cambria"/>
              </a:rPr>
              <a:t>=&gt; recommend post 3, post 5</a:t>
            </a:r>
          </a:p>
        </p:txBody>
      </p:sp>
      <p:sp>
        <p:nvSpPr>
          <p:cNvPr id="76" name="Shape 76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6</a:t>
            </a:r>
          </a:p>
        </p:txBody>
      </p:sp>
      <p:sp>
        <p:nvSpPr>
          <p:cNvPr id="77" name="Shape 77"/>
          <p:cNvSpPr/>
          <p:nvPr/>
        </p:nvSpPr>
        <p:spPr>
          <a:xfrm>
            <a:off x="609600" y="1428048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/>
          <a:lstStyle>
            <a:lvl1pPr algn="ctr"/>
          </a:lstStyle>
          <a:p>
            <a:pPr lvl="0">
              <a:defRPr sz="1800"/>
            </a:pPr>
            <a:r>
              <a:rPr sz="2400"/>
              <a:t>user 1</a:t>
            </a:r>
          </a:p>
        </p:txBody>
      </p:sp>
      <p:sp>
        <p:nvSpPr>
          <p:cNvPr id="78" name="Shape 78"/>
          <p:cNvSpPr/>
          <p:nvPr/>
        </p:nvSpPr>
        <p:spPr>
          <a:xfrm>
            <a:off x="609600" y="2490372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user 2</a:t>
            </a:r>
          </a:p>
        </p:txBody>
      </p:sp>
      <p:sp>
        <p:nvSpPr>
          <p:cNvPr id="79" name="Shape 79"/>
          <p:cNvSpPr/>
          <p:nvPr/>
        </p:nvSpPr>
        <p:spPr>
          <a:xfrm>
            <a:off x="609600" y="4683861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user 4</a:t>
            </a:r>
          </a:p>
        </p:txBody>
      </p:sp>
      <p:sp>
        <p:nvSpPr>
          <p:cNvPr id="80" name="Shape 80"/>
          <p:cNvSpPr/>
          <p:nvPr/>
        </p:nvSpPr>
        <p:spPr>
          <a:xfrm>
            <a:off x="609600" y="5780606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user 5</a:t>
            </a:r>
          </a:p>
        </p:txBody>
      </p:sp>
      <p:sp>
        <p:nvSpPr>
          <p:cNvPr id="81" name="Shape 81"/>
          <p:cNvSpPr/>
          <p:nvPr/>
        </p:nvSpPr>
        <p:spPr>
          <a:xfrm>
            <a:off x="609600" y="3587117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user 3</a:t>
            </a:r>
          </a:p>
        </p:txBody>
      </p:sp>
      <p:sp>
        <p:nvSpPr>
          <p:cNvPr id="82" name="Shape 82"/>
          <p:cNvSpPr/>
          <p:nvPr/>
        </p:nvSpPr>
        <p:spPr>
          <a:xfrm>
            <a:off x="3765550" y="1428048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post 1</a:t>
            </a:r>
          </a:p>
        </p:txBody>
      </p:sp>
      <p:sp>
        <p:nvSpPr>
          <p:cNvPr id="83" name="Shape 83"/>
          <p:cNvSpPr/>
          <p:nvPr/>
        </p:nvSpPr>
        <p:spPr>
          <a:xfrm>
            <a:off x="3765550" y="2500123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post 2</a:t>
            </a:r>
          </a:p>
        </p:txBody>
      </p:sp>
      <p:sp>
        <p:nvSpPr>
          <p:cNvPr id="84" name="Shape 84"/>
          <p:cNvSpPr/>
          <p:nvPr/>
        </p:nvSpPr>
        <p:spPr>
          <a:xfrm>
            <a:off x="3765550" y="3587117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post 3</a:t>
            </a:r>
          </a:p>
        </p:txBody>
      </p:sp>
      <p:sp>
        <p:nvSpPr>
          <p:cNvPr id="85" name="Shape 85"/>
          <p:cNvSpPr/>
          <p:nvPr/>
        </p:nvSpPr>
        <p:spPr>
          <a:xfrm>
            <a:off x="3765550" y="4683861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post 4</a:t>
            </a:r>
          </a:p>
        </p:txBody>
      </p:sp>
      <p:sp>
        <p:nvSpPr>
          <p:cNvPr id="86" name="Shape 86"/>
          <p:cNvSpPr/>
          <p:nvPr/>
        </p:nvSpPr>
        <p:spPr>
          <a:xfrm>
            <a:off x="3765550" y="5780606"/>
            <a:ext cx="1270000" cy="469901"/>
          </a:xfrm>
          <a:prstGeom prst="rect">
            <a:avLst/>
          </a:prstGeom>
          <a:solidFill>
            <a:srgbClr val="FFFFFF"/>
          </a:solidFill>
          <a:ln w="25400">
            <a:solidFill>
              <a:srgbClr val="00CC99"/>
            </a:solidFill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ctr"/>
          </a:lstStyle>
          <a:p>
            <a:pPr lvl="0">
              <a:defRPr sz="1800"/>
            </a:pPr>
            <a:r>
              <a:rPr sz="2400"/>
              <a:t>post 5</a:t>
            </a:r>
          </a:p>
        </p:txBody>
      </p:sp>
      <p:sp>
        <p:nvSpPr>
          <p:cNvPr id="87" name="Shape 87"/>
          <p:cNvSpPr/>
          <p:nvPr/>
        </p:nvSpPr>
        <p:spPr>
          <a:xfrm>
            <a:off x="1828800" y="1663700"/>
            <a:ext cx="1948708" cy="0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  <p:sp>
        <p:nvSpPr>
          <p:cNvPr id="88" name="Shape 88"/>
          <p:cNvSpPr/>
          <p:nvPr/>
        </p:nvSpPr>
        <p:spPr>
          <a:xfrm>
            <a:off x="1847534" y="1667583"/>
            <a:ext cx="1957084" cy="1032358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  <p:sp>
        <p:nvSpPr>
          <p:cNvPr id="89" name="Shape 89"/>
          <p:cNvSpPr/>
          <p:nvPr/>
        </p:nvSpPr>
        <p:spPr>
          <a:xfrm>
            <a:off x="1878507" y="2727852"/>
            <a:ext cx="1888136" cy="1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  <p:sp>
        <p:nvSpPr>
          <p:cNvPr id="90" name="Shape 90"/>
          <p:cNvSpPr/>
          <p:nvPr/>
        </p:nvSpPr>
        <p:spPr>
          <a:xfrm>
            <a:off x="1860234" y="2772483"/>
            <a:ext cx="1957084" cy="1032358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  <p:sp>
        <p:nvSpPr>
          <p:cNvPr id="91" name="Shape 91"/>
          <p:cNvSpPr/>
          <p:nvPr/>
        </p:nvSpPr>
        <p:spPr>
          <a:xfrm flipV="1">
            <a:off x="1905446" y="1698972"/>
            <a:ext cx="1826469" cy="2139256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  <p:sp>
        <p:nvSpPr>
          <p:cNvPr id="92" name="Shape 92"/>
          <p:cNvSpPr/>
          <p:nvPr/>
        </p:nvSpPr>
        <p:spPr>
          <a:xfrm flipV="1">
            <a:off x="1905000" y="3866150"/>
            <a:ext cx="1803487" cy="1133838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  <p:sp>
        <p:nvSpPr>
          <p:cNvPr id="93" name="Shape 93"/>
          <p:cNvSpPr/>
          <p:nvPr/>
        </p:nvSpPr>
        <p:spPr>
          <a:xfrm flipV="1">
            <a:off x="1879599" y="1710571"/>
            <a:ext cx="1849943" cy="4400861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  <p:sp>
        <p:nvSpPr>
          <p:cNvPr id="94" name="Shape 94"/>
          <p:cNvSpPr/>
          <p:nvPr/>
        </p:nvSpPr>
        <p:spPr>
          <a:xfrm flipV="1">
            <a:off x="1854200" y="3856312"/>
            <a:ext cx="1907719" cy="2251061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  <p:sp>
        <p:nvSpPr>
          <p:cNvPr id="95" name="Shape 95"/>
          <p:cNvSpPr/>
          <p:nvPr/>
        </p:nvSpPr>
        <p:spPr>
          <a:xfrm>
            <a:off x="1835275" y="6109208"/>
            <a:ext cx="1888137" cy="1"/>
          </a:xfrm>
          <a:prstGeom prst="line">
            <a:avLst/>
          </a:prstGeom>
          <a:ln w="25400">
            <a:solidFill>
              <a:srgbClr val="00CC99"/>
            </a:solidFill>
            <a:tailEnd type="triangle"/>
          </a:ln>
        </p:spPr>
        <p:txBody>
          <a:bodyPr lIns="45718" tIns="45718" rIns="45718" bIns="45718"/>
          <a:lstStyle/>
          <a:p>
            <a:pPr lvl="0">
              <a:defRPr sz="1200"/>
            </a:pP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Functionality requirements</a:t>
            </a:r>
          </a:p>
        </p:txBody>
      </p:sp>
      <p:sp>
        <p:nvSpPr>
          <p:cNvPr id="98" name="Shape 98"/>
          <p:cNvSpPr/>
          <p:nvPr/>
        </p:nvSpPr>
        <p:spPr>
          <a:xfrm>
            <a:off x="457200" y="1600199"/>
            <a:ext cx="8229600" cy="30632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514350" indent="-51435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List all posts for a given user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514350" indent="-51435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Search for posts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0" marL="514350" indent="-51435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1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User statistics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1" marL="1035050" indent="-6350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# posts by the user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1" marL="1035050" indent="-6350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# likes by the user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0" marL="571500" indent="-571500">
              <a:spcBef>
                <a:spcPts val="800"/>
              </a:spcBef>
              <a:buClr>
                <a:srgbClr val="000000"/>
              </a:buClr>
              <a:buSzPct val="100000"/>
              <a:buAutoNum type="arabicPeriod" startAt="15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Global statistics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lvl="1" marL="971550" indent="-5715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>
                <a:latin typeface="Calibri"/>
                <a:ea typeface="Calibri"/>
                <a:cs typeface="Calibri"/>
                <a:sym typeface="Calibri"/>
              </a:rPr>
              <a:t>List of </a:t>
            </a:r>
            <a:r>
              <a:rPr i="1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>
                <a:latin typeface="Calibri"/>
                <a:ea typeface="Calibri"/>
                <a:cs typeface="Calibri"/>
                <a:sym typeface="Calibri"/>
              </a:rPr>
              <a:t> m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ost posts with most likes</a:t>
            </a:r>
            <a:endParaRPr sz="2000">
              <a:latin typeface="Calibri"/>
              <a:ea typeface="Calibri"/>
              <a:cs typeface="Calibri"/>
              <a:sym typeface="Calibri"/>
            </a:endParaRPr>
          </a:p>
          <a:p>
            <a:pPr lvl="1" marL="1035050" indent="-635000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2000">
                <a:latin typeface="Calibri"/>
                <a:ea typeface="Calibri"/>
                <a:cs typeface="Calibri"/>
                <a:sym typeface="Calibri"/>
              </a:rPr>
              <a:t>List of </a:t>
            </a:r>
            <a:r>
              <a:rPr i="1" sz="2000">
                <a:latin typeface="Calibri"/>
                <a:ea typeface="Calibri"/>
                <a:cs typeface="Calibri"/>
                <a:sym typeface="Calibri"/>
              </a:rPr>
              <a:t>K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 m</a:t>
            </a:r>
            <a:r>
              <a:rPr sz="2000">
                <a:latin typeface="Calibri"/>
                <a:ea typeface="Calibri"/>
                <a:cs typeface="Calibri"/>
                <a:sym typeface="Calibri"/>
              </a:rPr>
              <a:t>ost active users</a:t>
            </a:r>
          </a:p>
        </p:txBody>
      </p:sp>
      <p:sp>
        <p:nvSpPr>
          <p:cNvPr id="99" name="Shape 99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7</a:t>
            </a:r>
          </a:p>
        </p:txBody>
      </p:sp>
      <p:sp>
        <p:nvSpPr>
          <p:cNvPr id="100" name="Shape 100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7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Example web application</a:t>
            </a:r>
          </a:p>
        </p:txBody>
      </p:sp>
      <p:sp>
        <p:nvSpPr>
          <p:cNvPr id="103" name="Shape 103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8</a:t>
            </a:r>
          </a:p>
        </p:txBody>
      </p:sp>
      <p:sp>
        <p:nvSpPr>
          <p:cNvPr id="104" name="Shape 104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8</a:t>
            </a:r>
          </a:p>
        </p:txBody>
      </p:sp>
      <p:sp>
        <p:nvSpPr>
          <p:cNvPr id="105" name="Shape 105">
            <a:hlinkClick r:id="rId2" invalidUrl="" action="" tgtFrame="" tooltip="" history="1" highlightClick="0" endSnd="0"/>
          </p:cNvPr>
          <p:cNvSpPr/>
          <p:nvPr/>
        </p:nvSpPr>
        <p:spPr>
          <a:xfrm>
            <a:off x="482600" y="2133600"/>
            <a:ext cx="8686800" cy="9804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>
              <a:defRPr sz="1800"/>
            </a:pPr>
            <a:r>
              <a:rPr sz="2900">
                <a:latin typeface="Calibri"/>
                <a:ea typeface="Calibri"/>
                <a:cs typeface="Calibri"/>
                <a:sym typeface="Calibri"/>
                <a:hlinkClick r:id="rId2" invalidUrl="" action="" tgtFrame="" tooltip="" history="1" highlightClick="0" endSnd="0"/>
              </a:rPr>
              <a:t>http://www.contrib.andrew.cmu.edu/~hongbins/cmupostly/</a:t>
            </a:r>
            <a:r>
              <a:rPr sz="3200"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/>
        </p:nvSpPr>
        <p:spPr>
          <a:xfrm>
            <a:off x="457200" y="534156"/>
            <a:ext cx="8229600" cy="623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spAutoFit/>
          </a:bodyPr>
          <a:lstStyle>
            <a:lvl1pPr algn="ct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b="1" sz="4400">
                <a:solidFill>
                  <a:srgbClr val="800000"/>
                </a:solidFill>
                <a:latin typeface="Cambria"/>
                <a:ea typeface="Cambria"/>
                <a:cs typeface="Cambria"/>
                <a:sym typeface="Cambria"/>
              </a:defRPr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4400">
                <a:solidFill>
                  <a:srgbClr val="800000"/>
                </a:solidFill>
              </a:rPr>
              <a:t>Homework Specifics</a:t>
            </a:r>
          </a:p>
        </p:txBody>
      </p:sp>
      <p:sp>
        <p:nvSpPr>
          <p:cNvPr id="108" name="Shape 108"/>
          <p:cNvSpPr/>
          <p:nvPr/>
        </p:nvSpPr>
        <p:spPr>
          <a:xfrm>
            <a:off x="457200" y="1600200"/>
            <a:ext cx="8229600" cy="27457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lvl="0" marL="1444977" indent="-1444977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Follow the design methodology from </a:t>
            </a:r>
            <a:r>
              <a:rPr b="1" sz="3200">
                <a:latin typeface="Calibri"/>
                <a:ea typeface="Calibri"/>
                <a:cs typeface="Calibri"/>
                <a:sym typeface="Calibri"/>
              </a:rPr>
              <a:t>Lecture 19 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0" marL="1444977" indent="-1444977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Organized in 2 Phases</a:t>
            </a:r>
            <a:endParaRPr sz="3200">
              <a:latin typeface="Calibri"/>
              <a:ea typeface="Calibri"/>
              <a:cs typeface="Calibri"/>
              <a:sym typeface="Calibri"/>
            </a:endParaRPr>
          </a:p>
          <a:p>
            <a:pPr lvl="1" marL="1845027" indent="-1444977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Phase 1 – Design: </a:t>
            </a:r>
            <a:r>
              <a:rPr b="1" sz="3200">
                <a:latin typeface="Calibri"/>
                <a:ea typeface="Calibri"/>
                <a:cs typeface="Calibri"/>
                <a:sym typeface="Calibri"/>
              </a:rPr>
              <a:t>due 3/31</a:t>
            </a:r>
            <a:endParaRPr b="1" sz="3200">
              <a:latin typeface="Calibri"/>
              <a:ea typeface="Calibri"/>
              <a:cs typeface="Calibri"/>
              <a:sym typeface="Calibri"/>
            </a:endParaRPr>
          </a:p>
          <a:p>
            <a:pPr lvl="1" marL="1845027" indent="-1444977">
              <a:spcBef>
                <a:spcPts val="800"/>
              </a:spcBef>
              <a:buClr>
                <a:srgbClr val="000000"/>
              </a:buClr>
              <a:buSzPct val="100000"/>
              <a:buChar char="•"/>
              <a:tabLst>
                <a:tab pos="901700" algn="l"/>
                <a:tab pos="1816100" algn="l"/>
                <a:tab pos="2730500" algn="l"/>
                <a:tab pos="3644900" algn="l"/>
                <a:tab pos="4559300" algn="l"/>
                <a:tab pos="5473700" algn="l"/>
                <a:tab pos="6388100" algn="l"/>
                <a:tab pos="7302500" algn="l"/>
                <a:tab pos="8216900" algn="l"/>
                <a:tab pos="9131300" algn="l"/>
                <a:tab pos="10045700" algn="l"/>
              </a:tabLst>
              <a:defRPr sz="1800"/>
            </a:pPr>
            <a:r>
              <a:rPr sz="3200">
                <a:latin typeface="Calibri"/>
                <a:ea typeface="Calibri"/>
                <a:cs typeface="Calibri"/>
                <a:sym typeface="Calibri"/>
              </a:rPr>
              <a:t>Phase 2 – Implementation:  </a:t>
            </a:r>
            <a:r>
              <a:rPr b="1" sz="3200">
                <a:latin typeface="Calibri"/>
                <a:ea typeface="Calibri"/>
                <a:cs typeface="Calibri"/>
                <a:sym typeface="Calibri"/>
              </a:rPr>
              <a:t>due 4/14</a:t>
            </a:r>
          </a:p>
        </p:txBody>
      </p:sp>
      <p:sp>
        <p:nvSpPr>
          <p:cNvPr id="109" name="Shape 109"/>
          <p:cNvSpPr/>
          <p:nvPr/>
        </p:nvSpPr>
        <p:spPr>
          <a:xfrm>
            <a:off x="6553200" y="6403212"/>
            <a:ext cx="2133600" cy="2713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tabLst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9</a:t>
            </a:r>
          </a:p>
        </p:txBody>
      </p:sp>
      <p:sp>
        <p:nvSpPr>
          <p:cNvPr id="110" name="Shape 110"/>
          <p:cNvSpPr/>
          <p:nvPr/>
        </p:nvSpPr>
        <p:spPr>
          <a:xfrm>
            <a:off x="6553200" y="6399305"/>
            <a:ext cx="2132014" cy="27762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6798" tIns="46798" rIns="46798" bIns="46798" anchor="ctr">
            <a:spAutoFit/>
          </a:bodyPr>
          <a:lstStyle>
            <a:lvl1pPr algn="r">
              <a:defRPr sz="12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lvl="0">
              <a:defRPr sz="1800"/>
            </a:pPr>
            <a:r>
              <a:rPr sz="1200"/>
              <a:t>9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CC99"/>
      </a:accent1>
      <a:accent2>
        <a:srgbClr val="3333CC"/>
      </a:accent2>
      <a:accent3>
        <a:srgbClr val="8F8F8F"/>
      </a:accent3>
      <a:accent4>
        <a:srgbClr val="707070"/>
      </a:accent4>
      <a:accent5>
        <a:srgbClr val="AAE0C9"/>
      </a:accent5>
      <a:accent6>
        <a:srgbClr val="2E2EB9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CC99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